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sldIdLst>
    <p:sldId id="256" r:id="rId2"/>
    <p:sldId id="257" r:id="rId3"/>
    <p:sldId id="258" r:id="rId4"/>
    <p:sldId id="259" r:id="rId5"/>
    <p:sldId id="260" r:id="rId6"/>
    <p:sldId id="261" r:id="rId7"/>
    <p:sldId id="262" r:id="rId8"/>
    <p:sldId id="263" r:id="rId9"/>
    <p:sldId id="277" r:id="rId10"/>
    <p:sldId id="266" r:id="rId11"/>
    <p:sldId id="267" r:id="rId12"/>
    <p:sldId id="269" r:id="rId13"/>
    <p:sldId id="270" r:id="rId14"/>
    <p:sldId id="272" r:id="rId15"/>
    <p:sldId id="271" r:id="rId16"/>
    <p:sldId id="274" r:id="rId17"/>
    <p:sldId id="282" r:id="rId18"/>
    <p:sldId id="275" r:id="rId19"/>
    <p:sldId id="276" r:id="rId20"/>
    <p:sldId id="281" r:id="rId21"/>
    <p:sldId id="268" r:id="rId22"/>
    <p:sldId id="273" r:id="rId23"/>
    <p:sldId id="278" r:id="rId24"/>
    <p:sldId id="279" r:id="rId25"/>
    <p:sldId id="283" r:id="rId26"/>
    <p:sldId id="284" r:id="rId27"/>
    <p:sldId id="264"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B25"/>
    <a:srgbClr val="000000"/>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D36E-AA30-66CA-BA31-4488FE2F14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D9CA0C-3878-394B-2FAA-0101189FE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B4D5EF-4CD9-C69F-7D92-8DF2CEFE03D0}"/>
              </a:ext>
            </a:extLst>
          </p:cNvPr>
          <p:cNvSpPr>
            <a:spLocks noGrp="1"/>
          </p:cNvSpPr>
          <p:nvPr>
            <p:ph type="dt" sz="half" idx="10"/>
          </p:nvPr>
        </p:nvSpPr>
        <p:spPr/>
        <p:txBody>
          <a:bodyPr/>
          <a:lstStyle/>
          <a:p>
            <a:fld id="{48A87A34-81AB-432B-8DAE-1953F412C126}" type="datetimeFigureOut">
              <a:rPr lang="en-US" smtClean="0"/>
              <a:t>7/7/2023</a:t>
            </a:fld>
            <a:endParaRPr lang="en-US" dirty="0"/>
          </a:p>
        </p:txBody>
      </p:sp>
      <p:sp>
        <p:nvSpPr>
          <p:cNvPr id="5" name="Footer Placeholder 4">
            <a:extLst>
              <a:ext uri="{FF2B5EF4-FFF2-40B4-BE49-F238E27FC236}">
                <a16:creationId xmlns:a16="http://schemas.microsoft.com/office/drawing/2014/main" id="{5C1FE046-99B1-8BDB-A353-9BD622654E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FB585B-C63B-3FCC-B5A1-63F3DFD3817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870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73DA-2598-CBE6-C858-DAB551C58F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C126B0-BD1A-2EAA-6BD6-594903F4BE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6C2315-9703-9944-80C0-4164D9A8286D}"/>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5" name="Footer Placeholder 4">
            <a:extLst>
              <a:ext uri="{FF2B5EF4-FFF2-40B4-BE49-F238E27FC236}">
                <a16:creationId xmlns:a16="http://schemas.microsoft.com/office/drawing/2014/main" id="{FE75E041-BCF6-02A9-C854-7D505761A2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C15480-8235-D8C7-A8E8-55568D508FE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86430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6197E-48A3-6757-8084-637E23A77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60F713-FD71-842F-DA46-20D6809FE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7ED7E6-8803-762F-5697-5048A657943A}"/>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5" name="Footer Placeholder 4">
            <a:extLst>
              <a:ext uri="{FF2B5EF4-FFF2-40B4-BE49-F238E27FC236}">
                <a16:creationId xmlns:a16="http://schemas.microsoft.com/office/drawing/2014/main" id="{386573FC-CFD1-1DF4-D3BE-C84A81BD5F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5D391A-A25D-3A6F-AFEA-BD5EB0EADDE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6761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4439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9AEC-1A2A-BE61-8905-91B939CED8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D83AB3-53A9-812C-D8CD-6C41C1A616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E61B7-E0F1-4719-BAC0-7FBF3C136933}"/>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5" name="Footer Placeholder 4">
            <a:extLst>
              <a:ext uri="{FF2B5EF4-FFF2-40B4-BE49-F238E27FC236}">
                <a16:creationId xmlns:a16="http://schemas.microsoft.com/office/drawing/2014/main" id="{DA3F3AC9-3270-B0FF-E45E-310EDCACC9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DD096D-3DB5-40D6-F44F-2C7DE884131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6323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5B76A-049D-5712-D2C0-8A347853C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B0BCF6-6BB3-600C-BB02-18EA95754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870E0-CD85-49E7-8FB9-BB4E3184329C}"/>
              </a:ext>
            </a:extLst>
          </p:cNvPr>
          <p:cNvSpPr>
            <a:spLocks noGrp="1"/>
          </p:cNvSpPr>
          <p:nvPr>
            <p:ph type="dt" sz="half" idx="10"/>
          </p:nvPr>
        </p:nvSpPr>
        <p:spPr/>
        <p:txBody>
          <a:bodyPr/>
          <a:lstStyle/>
          <a:p>
            <a:fld id="{48A87A34-81AB-432B-8DAE-1953F412C126}" type="datetimeFigureOut">
              <a:rPr lang="en-US" smtClean="0"/>
              <a:t>7/7/2023</a:t>
            </a:fld>
            <a:endParaRPr lang="en-US" dirty="0"/>
          </a:p>
        </p:txBody>
      </p:sp>
      <p:sp>
        <p:nvSpPr>
          <p:cNvPr id="5" name="Footer Placeholder 4">
            <a:extLst>
              <a:ext uri="{FF2B5EF4-FFF2-40B4-BE49-F238E27FC236}">
                <a16:creationId xmlns:a16="http://schemas.microsoft.com/office/drawing/2014/main" id="{7961DD65-D5C0-3A80-09FF-E8972FC2E0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CB8276-85B5-6F65-BC24-863CF4F9500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639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9418-1DD4-346B-7A11-8DF74F1412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CDA653-7131-B1D0-0D31-D7378BB162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9A6653-13DF-9F11-D040-DA420BFF1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C0B12D-ADFA-70CD-0D9D-97AD442F669A}"/>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6" name="Footer Placeholder 5">
            <a:extLst>
              <a:ext uri="{FF2B5EF4-FFF2-40B4-BE49-F238E27FC236}">
                <a16:creationId xmlns:a16="http://schemas.microsoft.com/office/drawing/2014/main" id="{A009A9CB-1FB2-F0D1-A53A-7CAB6D44F7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1C422C-736A-22F7-0814-1F7BD906D0FB}"/>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619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5F2A2-7ECE-3883-7D5E-B1D9D9A70D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C713E8-985F-ECDC-8C8D-AF953193C6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FD7EDC-B824-0413-7ED3-81D94879AB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CF025C-6B12-416F-2043-2364D4E57E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4E492-4B80-E85A-23C2-BBAF8DE62A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1EBB0B-EB25-C895-A00C-BDC75CF57EAB}"/>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8" name="Footer Placeholder 7">
            <a:extLst>
              <a:ext uri="{FF2B5EF4-FFF2-40B4-BE49-F238E27FC236}">
                <a16:creationId xmlns:a16="http://schemas.microsoft.com/office/drawing/2014/main" id="{EAD8876A-D65B-52D5-3A1C-28E19515EBB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B2573C6-7718-9644-5852-F30E5331F1E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554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813E-3DC2-F8D2-6338-D727FFF8FE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57A457-E31F-0DC5-6D68-F2DD2D92EF3A}"/>
              </a:ext>
            </a:extLst>
          </p:cNvPr>
          <p:cNvSpPr>
            <a:spLocks noGrp="1"/>
          </p:cNvSpPr>
          <p:nvPr>
            <p:ph type="dt" sz="half" idx="10"/>
          </p:nvPr>
        </p:nvSpPr>
        <p:spPr/>
        <p:txBody>
          <a:bodyPr/>
          <a:lstStyle/>
          <a:p>
            <a:fld id="{48A87A34-81AB-432B-8DAE-1953F412C126}" type="datetimeFigureOut">
              <a:rPr lang="en-US" smtClean="0"/>
              <a:t>7/7/2023</a:t>
            </a:fld>
            <a:endParaRPr lang="en-US" dirty="0"/>
          </a:p>
        </p:txBody>
      </p:sp>
      <p:sp>
        <p:nvSpPr>
          <p:cNvPr id="4" name="Footer Placeholder 3">
            <a:extLst>
              <a:ext uri="{FF2B5EF4-FFF2-40B4-BE49-F238E27FC236}">
                <a16:creationId xmlns:a16="http://schemas.microsoft.com/office/drawing/2014/main" id="{191E85D1-229B-F6DB-C94A-854DD32917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90CD1A-0F0C-BF29-0295-716AD117714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2465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915FB-46E2-2A69-AC25-094D1B019671}"/>
              </a:ext>
            </a:extLst>
          </p:cNvPr>
          <p:cNvSpPr>
            <a:spLocks noGrp="1"/>
          </p:cNvSpPr>
          <p:nvPr>
            <p:ph type="dt" sz="half" idx="10"/>
          </p:nvPr>
        </p:nvSpPr>
        <p:spPr/>
        <p:txBody>
          <a:bodyPr/>
          <a:lstStyle/>
          <a:p>
            <a:fld id="{48A87A34-81AB-432B-8DAE-1953F412C126}" type="datetimeFigureOut">
              <a:rPr lang="en-US" smtClean="0"/>
              <a:t>7/7/2023</a:t>
            </a:fld>
            <a:endParaRPr lang="en-US" dirty="0"/>
          </a:p>
        </p:txBody>
      </p:sp>
      <p:sp>
        <p:nvSpPr>
          <p:cNvPr id="3" name="Footer Placeholder 2">
            <a:extLst>
              <a:ext uri="{FF2B5EF4-FFF2-40B4-BE49-F238E27FC236}">
                <a16:creationId xmlns:a16="http://schemas.microsoft.com/office/drawing/2014/main" id="{3007B187-E33A-1610-E1C9-89A4CED156E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ABA400E-6921-8F0C-DC01-DC16185F345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2802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E44DC-78B6-144D-0528-96DCB6449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04DB0D9-21DF-D163-9FAA-BA6E24EE6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3396E3-6D13-EFCC-0B7E-13538337C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823DC-7C51-BD8C-24DC-11EA2321E466}"/>
              </a:ext>
            </a:extLst>
          </p:cNvPr>
          <p:cNvSpPr>
            <a:spLocks noGrp="1"/>
          </p:cNvSpPr>
          <p:nvPr>
            <p:ph type="dt" sz="half" idx="10"/>
          </p:nvPr>
        </p:nvSpPr>
        <p:spPr/>
        <p:txBody>
          <a:bodyPr/>
          <a:lstStyle/>
          <a:p>
            <a:fld id="{48A87A34-81AB-432B-8DAE-1953F412C126}" type="datetimeFigureOut">
              <a:rPr lang="en-US" smtClean="0"/>
              <a:pPr/>
              <a:t>7/7/2023</a:t>
            </a:fld>
            <a:endParaRPr lang="en-US" dirty="0"/>
          </a:p>
        </p:txBody>
      </p:sp>
      <p:sp>
        <p:nvSpPr>
          <p:cNvPr id="6" name="Footer Placeholder 5">
            <a:extLst>
              <a:ext uri="{FF2B5EF4-FFF2-40B4-BE49-F238E27FC236}">
                <a16:creationId xmlns:a16="http://schemas.microsoft.com/office/drawing/2014/main" id="{0776AE58-5A22-9B5D-B005-67571E7080D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C027872-605D-A680-9BD4-D68DB1AC85A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137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45CA-6FCF-0013-0677-D9E10F5BC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AC6999-AABC-A3D6-BF1D-379F741F92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0F345B-E00E-70E3-A4DF-A1B276D50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D98FEF-0994-C621-AF64-BD3AE8434D38}"/>
              </a:ext>
            </a:extLst>
          </p:cNvPr>
          <p:cNvSpPr>
            <a:spLocks noGrp="1"/>
          </p:cNvSpPr>
          <p:nvPr>
            <p:ph type="dt" sz="half" idx="10"/>
          </p:nvPr>
        </p:nvSpPr>
        <p:spPr/>
        <p:txBody>
          <a:bodyPr/>
          <a:lstStyle/>
          <a:p>
            <a:fld id="{48A87A34-81AB-432B-8DAE-1953F412C126}" type="datetimeFigureOut">
              <a:rPr lang="en-US" smtClean="0"/>
              <a:t>7/7/2023</a:t>
            </a:fld>
            <a:endParaRPr lang="en-US" dirty="0"/>
          </a:p>
        </p:txBody>
      </p:sp>
      <p:sp>
        <p:nvSpPr>
          <p:cNvPr id="6" name="Footer Placeholder 5">
            <a:extLst>
              <a:ext uri="{FF2B5EF4-FFF2-40B4-BE49-F238E27FC236}">
                <a16:creationId xmlns:a16="http://schemas.microsoft.com/office/drawing/2014/main" id="{B8A69D7D-37CA-558B-98F0-DC2C5673F8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5CC7C0F-83EF-1C65-CC59-2C1F10A1996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78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1115A4-FD7B-9DB0-3293-94AB0C5AB0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EC370A-E366-F415-E4D2-E01E085226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E3BD91-3D64-21F6-4C37-18A6A976C7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7/7/2023</a:t>
            </a:fld>
            <a:endParaRPr lang="en-US" dirty="0"/>
          </a:p>
        </p:txBody>
      </p:sp>
      <p:sp>
        <p:nvSpPr>
          <p:cNvPr id="5" name="Footer Placeholder 4">
            <a:extLst>
              <a:ext uri="{FF2B5EF4-FFF2-40B4-BE49-F238E27FC236}">
                <a16:creationId xmlns:a16="http://schemas.microsoft.com/office/drawing/2014/main" id="{F54A3B28-CF39-D743-5430-9A6F7BFFAC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D934DD-6EC4-026F-FEDA-5968B94184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571605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3FD9-B809-F0D7-94B1-586C2F3AAA5A}"/>
              </a:ext>
            </a:extLst>
          </p:cNvPr>
          <p:cNvSpPr>
            <a:spLocks noGrp="1"/>
          </p:cNvSpPr>
          <p:nvPr>
            <p:ph type="ctrTitle"/>
          </p:nvPr>
        </p:nvSpPr>
        <p:spPr>
          <a:xfrm>
            <a:off x="1751012" y="1300785"/>
            <a:ext cx="8689976" cy="2440791"/>
          </a:xfrm>
        </p:spPr>
        <p:txBody>
          <a:bodyPr>
            <a:normAutofit/>
          </a:bodyPr>
          <a:lstStyle/>
          <a:p>
            <a:pPr>
              <a:lnSpc>
                <a:spcPct val="100000"/>
              </a:lnSpc>
            </a:pPr>
            <a:r>
              <a:rPr lang="en-IN" sz="6600" b="1" dirty="0">
                <a:solidFill>
                  <a:srgbClr val="1F5B25"/>
                </a:solidFill>
                <a:latin typeface="Arial Rounded MT Bold" panose="020F0704030504030204" pitchFamily="34" charset="0"/>
              </a:rPr>
              <a:t> Project</a:t>
            </a:r>
            <a:br>
              <a:rPr lang="en-IN" sz="6600" dirty="0">
                <a:solidFill>
                  <a:srgbClr val="1F5B25"/>
                </a:solidFill>
              </a:rPr>
            </a:br>
            <a:r>
              <a:rPr lang="en-IN" sz="6000" dirty="0">
                <a:solidFill>
                  <a:srgbClr val="1F5B25"/>
                </a:solidFill>
              </a:rPr>
              <a:t> </a:t>
            </a:r>
            <a:r>
              <a:rPr lang="en-IN" sz="6000" dirty="0">
                <a:solidFill>
                  <a:srgbClr val="1F5B25"/>
                </a:solidFill>
                <a:latin typeface="Arial Rounded MT Bold" panose="020F0704030504030204" pitchFamily="34" charset="0"/>
              </a:rPr>
              <a:t>on</a:t>
            </a:r>
          </a:p>
        </p:txBody>
      </p:sp>
      <p:sp>
        <p:nvSpPr>
          <p:cNvPr id="3" name="Subtitle 2">
            <a:extLst>
              <a:ext uri="{FF2B5EF4-FFF2-40B4-BE49-F238E27FC236}">
                <a16:creationId xmlns:a16="http://schemas.microsoft.com/office/drawing/2014/main" id="{D8AF0D2C-1FA1-EAFA-01B7-B51A073DE769}"/>
              </a:ext>
            </a:extLst>
          </p:cNvPr>
          <p:cNvSpPr>
            <a:spLocks noGrp="1"/>
          </p:cNvSpPr>
          <p:nvPr>
            <p:ph type="subTitle" idx="1"/>
          </p:nvPr>
        </p:nvSpPr>
        <p:spPr>
          <a:xfrm>
            <a:off x="973477" y="3809998"/>
            <a:ext cx="10245045" cy="1371599"/>
          </a:xfrm>
        </p:spPr>
        <p:txBody>
          <a:bodyPr>
            <a:noAutofit/>
          </a:bodyPr>
          <a:lstStyle/>
          <a:p>
            <a:r>
              <a:rPr lang="en-IN" sz="7200" b="1" dirty="0">
                <a:solidFill>
                  <a:srgbClr val="175D2E"/>
                </a:solidFill>
                <a:latin typeface="Berlin Sans FB Demi" panose="020E0802020502020306" pitchFamily="34" charset="0"/>
              </a:rPr>
              <a:t>AGRO</a:t>
            </a:r>
            <a:r>
              <a:rPr lang="en-IN" sz="7200" dirty="0">
                <a:solidFill>
                  <a:srgbClr val="175D2E"/>
                </a:solidFill>
                <a:latin typeface="Berlin Sans FB Demi" panose="020E0802020502020306" pitchFamily="34" charset="0"/>
              </a:rPr>
              <a:t> MARKET SYSTEM</a:t>
            </a:r>
            <a:endParaRPr lang="en-IN" sz="7200" dirty="0"/>
          </a:p>
        </p:txBody>
      </p:sp>
    </p:spTree>
    <p:extLst>
      <p:ext uri="{BB962C8B-B14F-4D97-AF65-F5344CB8AC3E}">
        <p14:creationId xmlns:p14="http://schemas.microsoft.com/office/powerpoint/2010/main" val="380817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E1B26F-6411-96D0-E55C-8DF449DB747B}"/>
              </a:ext>
            </a:extLst>
          </p:cNvPr>
          <p:cNvSpPr>
            <a:spLocks noGrp="1"/>
          </p:cNvSpPr>
          <p:nvPr>
            <p:ph sz="quarter" idx="13"/>
          </p:nvPr>
        </p:nvSpPr>
        <p:spPr>
          <a:xfrm>
            <a:off x="195943" y="177282"/>
            <a:ext cx="11719249" cy="6522098"/>
          </a:xfrm>
        </p:spPr>
        <p:txBody>
          <a:bodyPr/>
          <a:lstStyle/>
          <a:p>
            <a:pPr marL="0" indent="0">
              <a:buNone/>
            </a:pPr>
            <a:r>
              <a:rPr lang="en-IN" sz="2900" b="1" u="sng" dirty="0">
                <a:latin typeface="Times New Roman" panose="02020603050405020304" pitchFamily="18" charset="0"/>
                <a:ea typeface="Times New Roman" panose="02020603050405020304" pitchFamily="18" charset="0"/>
              </a:rPr>
              <a:t>Control Flow Diagram(</a:t>
            </a:r>
            <a:r>
              <a:rPr lang="en-IN" sz="2900" b="1" u="sng" dirty="0">
                <a:effectLst/>
                <a:latin typeface="Times New Roman" panose="02020603050405020304" pitchFamily="18" charset="0"/>
                <a:ea typeface="Times New Roman" panose="02020603050405020304" pitchFamily="18" charset="0"/>
              </a:rPr>
              <a:t>CFD)</a:t>
            </a:r>
          </a:p>
          <a:p>
            <a:pPr marL="0" indent="0">
              <a:buNone/>
            </a:pPr>
            <a:r>
              <a:rPr lang="en-IN" sz="1800" dirty="0">
                <a:effectLst/>
                <a:latin typeface="Times New Roman" panose="02020603050405020304" pitchFamily="18" charset="0"/>
                <a:ea typeface="Times New Roman" panose="02020603050405020304" pitchFamily="18" charset="0"/>
              </a:rPr>
              <a:t> </a:t>
            </a:r>
            <a:r>
              <a:rPr lang="en-IN" sz="1900" cap="none" dirty="0">
                <a:latin typeface="Times New Roman" panose="02020603050405020304" pitchFamily="18" charset="0"/>
                <a:ea typeface="Times New Roman" panose="02020603050405020304" pitchFamily="18" charset="0"/>
              </a:rPr>
              <a:t>C</a:t>
            </a:r>
            <a:r>
              <a:rPr lang="en-IN" sz="1900" cap="none" dirty="0">
                <a:effectLst/>
                <a:latin typeface="Times New Roman" panose="02020603050405020304" pitchFamily="18" charset="0"/>
                <a:ea typeface="Times New Roman" panose="02020603050405020304" pitchFamily="18" charset="0"/>
              </a:rPr>
              <a:t>ontext flow diagram is a top level data flow diagram. it only contains one process node that generalizes the function of the entire system in relationship to external entities. In context diagram the entire system is treated as a single process and all its inputs, outputs, sinks and sources are identified and shown. </a:t>
            </a:r>
            <a:endParaRPr lang="en-IN" sz="1900" b="1"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7" name="Picture 6">
            <a:extLst>
              <a:ext uri="{FF2B5EF4-FFF2-40B4-BE49-F238E27FC236}">
                <a16:creationId xmlns:a16="http://schemas.microsoft.com/office/drawing/2014/main" id="{5CF494ED-3523-B377-35F3-AFB80CA1E2EC}"/>
              </a:ext>
            </a:extLst>
          </p:cNvPr>
          <p:cNvPicPr>
            <a:picLocks noChangeAspect="1"/>
          </p:cNvPicPr>
          <p:nvPr/>
        </p:nvPicPr>
        <p:blipFill>
          <a:blip r:embed="rId2"/>
          <a:stretch>
            <a:fillRect/>
          </a:stretch>
        </p:blipFill>
        <p:spPr>
          <a:xfrm>
            <a:off x="2431304" y="2328254"/>
            <a:ext cx="7248525" cy="3057525"/>
          </a:xfrm>
          <a:prstGeom prst="rect">
            <a:avLst/>
          </a:prstGeom>
        </p:spPr>
      </p:pic>
    </p:spTree>
    <p:extLst>
      <p:ext uri="{BB962C8B-B14F-4D97-AF65-F5344CB8AC3E}">
        <p14:creationId xmlns:p14="http://schemas.microsoft.com/office/powerpoint/2010/main" val="318114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E91BC-AF11-CAAB-A0BB-6D3A1BC5299A}"/>
              </a:ext>
            </a:extLst>
          </p:cNvPr>
          <p:cNvSpPr>
            <a:spLocks noGrp="1"/>
          </p:cNvSpPr>
          <p:nvPr>
            <p:ph sz="quarter" idx="13"/>
          </p:nvPr>
        </p:nvSpPr>
        <p:spPr>
          <a:xfrm>
            <a:off x="93305" y="121298"/>
            <a:ext cx="12027159" cy="6624735"/>
          </a:xfrm>
        </p:spPr>
        <p:txBody>
          <a:bodyPr/>
          <a:lstStyle/>
          <a:p>
            <a:pPr marL="0" indent="0">
              <a:buNone/>
            </a:pPr>
            <a:r>
              <a:rPr lang="en-US" b="1" u="sng" dirty="0">
                <a:latin typeface="Times New Roman" panose="02020603050405020304" pitchFamily="18" charset="0"/>
                <a:cs typeface="Times New Roman" panose="02020603050405020304" pitchFamily="18" charset="0"/>
              </a:rPr>
              <a:t>Data Flow Diagram(DFD)-Admin</a:t>
            </a:r>
          </a:p>
          <a:p>
            <a:pPr marL="0" indent="0">
              <a:buNone/>
            </a:pPr>
            <a:r>
              <a:rPr lang="en-US" sz="1800" cap="none" dirty="0">
                <a:effectLst/>
                <a:latin typeface="Times New Roman" panose="02020603050405020304" pitchFamily="18" charset="0"/>
                <a:ea typeface="Arial MT"/>
                <a:cs typeface="Arial MT"/>
              </a:rPr>
              <a:t>data flow diagram is a graphical representation of a system or a portion of the system. It consists of data flows, process, sources and sink and stores all the description through the use of easily understandable symbols</a:t>
            </a:r>
            <a:r>
              <a:rPr lang="en-US" sz="1800" dirty="0">
                <a:effectLst/>
                <a:latin typeface="Times New Roman" panose="02020603050405020304" pitchFamily="18" charset="0"/>
                <a:ea typeface="Arial MT"/>
                <a:cs typeface="Arial MT"/>
              </a:rPr>
              <a:t>.</a:t>
            </a:r>
            <a:endParaRPr lang="en-IN" sz="1800" dirty="0">
              <a:effectLst/>
              <a:latin typeface="Arial MT"/>
              <a:ea typeface="Arial MT"/>
              <a:cs typeface="Arial MT"/>
            </a:endParaRPr>
          </a:p>
          <a:p>
            <a:pPr marL="0" indent="0">
              <a:buNone/>
            </a:pPr>
            <a:endParaRPr lang="en-IN"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67B41D5-7391-9337-35A1-F1DE34E88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4" y="1393437"/>
            <a:ext cx="10179698" cy="5523722"/>
          </a:xfrm>
          <a:prstGeom prst="rect">
            <a:avLst/>
          </a:prstGeom>
        </p:spPr>
      </p:pic>
    </p:spTree>
    <p:extLst>
      <p:ext uri="{BB962C8B-B14F-4D97-AF65-F5344CB8AC3E}">
        <p14:creationId xmlns:p14="http://schemas.microsoft.com/office/powerpoint/2010/main" val="220623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E91BC-AF11-CAAB-A0BB-6D3A1BC5299A}"/>
              </a:ext>
            </a:extLst>
          </p:cNvPr>
          <p:cNvSpPr>
            <a:spLocks noGrp="1"/>
          </p:cNvSpPr>
          <p:nvPr>
            <p:ph sz="quarter" idx="13"/>
          </p:nvPr>
        </p:nvSpPr>
        <p:spPr>
          <a:xfrm>
            <a:off x="93305" y="121298"/>
            <a:ext cx="12027159" cy="6624735"/>
          </a:xfrm>
        </p:spPr>
        <p:txBody>
          <a:bodyPr/>
          <a:lstStyle/>
          <a:p>
            <a:pPr marL="0" indent="0">
              <a:buNone/>
            </a:pPr>
            <a:r>
              <a:rPr lang="en-US" b="1" u="sng" dirty="0">
                <a:latin typeface="Times New Roman" panose="02020603050405020304" pitchFamily="18" charset="0"/>
                <a:cs typeface="Times New Roman" panose="02020603050405020304" pitchFamily="18" charset="0"/>
              </a:rPr>
              <a:t>Data Flow Diagram(DFD)-Farmer</a:t>
            </a:r>
          </a:p>
          <a:p>
            <a:pPr marL="0" indent="0">
              <a:buNone/>
            </a:pPr>
            <a:r>
              <a:rPr lang="en-US" sz="1800" cap="none" dirty="0">
                <a:effectLst/>
                <a:latin typeface="Times New Roman" panose="02020603050405020304" pitchFamily="18" charset="0"/>
                <a:ea typeface="Arial MT"/>
                <a:cs typeface="Arial MT"/>
              </a:rPr>
              <a:t>Data flow diagram is a graphical representation of a system or a portion of the system. It consists of data flows, process, sources and sink and stores all the description through the use of easily understandable symbols</a:t>
            </a:r>
            <a:r>
              <a:rPr lang="en-US" sz="1800" dirty="0">
                <a:effectLst/>
                <a:latin typeface="Times New Roman" panose="02020603050405020304" pitchFamily="18" charset="0"/>
                <a:ea typeface="Arial MT"/>
                <a:cs typeface="Arial MT"/>
              </a:rPr>
              <a:t>.</a:t>
            </a:r>
            <a:endParaRPr lang="en-IN" sz="1800" dirty="0">
              <a:effectLst/>
              <a:latin typeface="Arial MT"/>
              <a:ea typeface="Arial MT"/>
              <a:cs typeface="Arial MT"/>
            </a:endParaRPr>
          </a:p>
          <a:p>
            <a:pPr marL="0" indent="0">
              <a:buNone/>
            </a:pPr>
            <a:endParaRPr lang="en-IN"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790119E-3392-3843-71FE-1DD41A1BB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559" y="1492898"/>
            <a:ext cx="8854751" cy="4889241"/>
          </a:xfrm>
          <a:prstGeom prst="rect">
            <a:avLst/>
          </a:prstGeom>
        </p:spPr>
      </p:pic>
    </p:spTree>
    <p:extLst>
      <p:ext uri="{BB962C8B-B14F-4D97-AF65-F5344CB8AC3E}">
        <p14:creationId xmlns:p14="http://schemas.microsoft.com/office/powerpoint/2010/main" val="88442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E91BC-AF11-CAAB-A0BB-6D3A1BC5299A}"/>
              </a:ext>
            </a:extLst>
          </p:cNvPr>
          <p:cNvSpPr>
            <a:spLocks noGrp="1"/>
          </p:cNvSpPr>
          <p:nvPr>
            <p:ph sz="quarter" idx="13"/>
          </p:nvPr>
        </p:nvSpPr>
        <p:spPr>
          <a:xfrm>
            <a:off x="93305" y="121298"/>
            <a:ext cx="12027159" cy="6624735"/>
          </a:xfrm>
        </p:spPr>
        <p:txBody>
          <a:bodyPr/>
          <a:lstStyle/>
          <a:p>
            <a:pPr marL="0" indent="0">
              <a:buNone/>
            </a:pPr>
            <a:r>
              <a:rPr lang="en-US" b="1" u="sng" dirty="0">
                <a:latin typeface="Times New Roman" panose="02020603050405020304" pitchFamily="18" charset="0"/>
                <a:cs typeface="Times New Roman" panose="02020603050405020304" pitchFamily="18" charset="0"/>
              </a:rPr>
              <a:t>Data Flow Diagram(DFD)-Customer</a:t>
            </a:r>
          </a:p>
          <a:p>
            <a:pPr marL="0" indent="0">
              <a:buNone/>
            </a:pPr>
            <a:r>
              <a:rPr lang="en-US" sz="1800" cap="none" dirty="0">
                <a:latin typeface="Times New Roman" panose="02020603050405020304" pitchFamily="18" charset="0"/>
                <a:ea typeface="Arial MT"/>
                <a:cs typeface="Arial MT"/>
              </a:rPr>
              <a:t>data flow diagram is a graphical representation of a system or a portion of the system. it consists of data flows, process, sources and sink and stores all the description through the use </a:t>
            </a:r>
            <a:r>
              <a:rPr lang="en-US" sz="1800" cap="none" dirty="0">
                <a:effectLst/>
                <a:latin typeface="Times New Roman" panose="02020603050405020304" pitchFamily="18" charset="0"/>
                <a:ea typeface="Arial MT"/>
                <a:cs typeface="Arial MT"/>
              </a:rPr>
              <a:t>of easily understandable symbols.</a:t>
            </a:r>
            <a:endParaRPr lang="en-IN" sz="1800" cap="none" dirty="0">
              <a:effectLst/>
              <a:latin typeface="Arial MT"/>
              <a:ea typeface="Arial MT"/>
              <a:cs typeface="Arial MT"/>
            </a:endParaRPr>
          </a:p>
          <a:p>
            <a:pPr marL="0" indent="0">
              <a:buNone/>
            </a:pPr>
            <a:endParaRPr lang="en-IN"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941138-DBE4-EBDC-D546-543FFCA0F6CE}"/>
              </a:ext>
            </a:extLst>
          </p:cNvPr>
          <p:cNvPicPr>
            <a:picLocks noChangeAspect="1"/>
          </p:cNvPicPr>
          <p:nvPr/>
        </p:nvPicPr>
        <p:blipFill>
          <a:blip r:embed="rId2"/>
          <a:stretch>
            <a:fillRect/>
          </a:stretch>
        </p:blipFill>
        <p:spPr>
          <a:xfrm>
            <a:off x="369651" y="1327355"/>
            <a:ext cx="10553988" cy="5392532"/>
          </a:xfrm>
          <a:prstGeom prst="rect">
            <a:avLst/>
          </a:prstGeom>
        </p:spPr>
      </p:pic>
    </p:spTree>
    <p:extLst>
      <p:ext uri="{BB962C8B-B14F-4D97-AF65-F5344CB8AC3E}">
        <p14:creationId xmlns:p14="http://schemas.microsoft.com/office/powerpoint/2010/main" val="194815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32734-AFFC-3857-D441-03DC6800EAEF}"/>
              </a:ext>
            </a:extLst>
          </p:cNvPr>
          <p:cNvSpPr>
            <a:spLocks noGrp="1"/>
          </p:cNvSpPr>
          <p:nvPr>
            <p:ph sz="quarter" idx="13"/>
          </p:nvPr>
        </p:nvSpPr>
        <p:spPr>
          <a:xfrm>
            <a:off x="74646" y="279919"/>
            <a:ext cx="11893420" cy="6428791"/>
          </a:xfrm>
        </p:spPr>
        <p:txBody>
          <a:bodyPr/>
          <a:lstStyle/>
          <a:p>
            <a:pPr marL="0" indent="0">
              <a:buNone/>
            </a:pPr>
            <a:endParaRPr lang="en-US" b="1" u="sng" dirty="0">
              <a:latin typeface="Times New Roman" panose="02020603050405020304" pitchFamily="18" charset="0"/>
              <a:cs typeface="Times New Roman" panose="02020603050405020304" pitchFamily="18" charset="0"/>
            </a:endParaRPr>
          </a:p>
          <a:p>
            <a:pPr marL="0" indent="0">
              <a:buNone/>
            </a:pPr>
            <a:r>
              <a:rPr lang="en-US" b="1" u="sng" dirty="0">
                <a:latin typeface="Times New Roman" panose="02020603050405020304" pitchFamily="18" charset="0"/>
                <a:cs typeface="Times New Roman" panose="02020603050405020304" pitchFamily="18" charset="0"/>
              </a:rPr>
              <a:t>Entity Relationship Diagram(ER-Diagram)</a:t>
            </a:r>
          </a:p>
          <a:p>
            <a:pPr marL="0" indent="0" algn="just">
              <a:lnSpc>
                <a:spcPct val="150000"/>
              </a:lnSpc>
              <a:buNone/>
            </a:pPr>
            <a:endParaRPr lang="en-US" sz="1800" dirty="0">
              <a:latin typeface="Times New Roman" panose="02020603050405020304" pitchFamily="18" charset="0"/>
              <a:ea typeface="Arial MT"/>
            </a:endParaRPr>
          </a:p>
          <a:p>
            <a:pPr marL="0" indent="0" algn="just">
              <a:lnSpc>
                <a:spcPct val="150000"/>
              </a:lnSpc>
              <a:buNone/>
            </a:pPr>
            <a:endParaRPr lang="en-US" sz="1800" dirty="0">
              <a:effectLst/>
              <a:latin typeface="Times New Roman" panose="02020603050405020304" pitchFamily="18" charset="0"/>
              <a:ea typeface="Arial MT"/>
            </a:endParaRPr>
          </a:p>
          <a:p>
            <a:pPr marL="0" indent="0" algn="just">
              <a:lnSpc>
                <a:spcPct val="150000"/>
              </a:lnSpc>
              <a:buNone/>
            </a:pPr>
            <a:r>
              <a:rPr lang="en-US" sz="1800" cap="none" dirty="0">
                <a:effectLst/>
                <a:latin typeface="Times New Roman" panose="02020603050405020304" pitchFamily="18" charset="0"/>
                <a:ea typeface="Arial MT"/>
              </a:rPr>
              <a:t>The basic objective of the ER model representation is an entity which is a “thing” in a real world with an independent existence. Entities are physical items or aggregations of data items that are important to the business we analyze or to the system; we intend to build. An entity represents an object defined within the information system about which you want to store information. Entities are named as singular nouns and are shown in rectangles in an er-diagram. Each entity is described by several attributes; individual instances of an entity will have different attribute values.</a:t>
            </a:r>
            <a:endParaRPr lang="en-IN" b="1" u="sng"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87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C7A3E2-B71B-6FAD-3FE9-4F9CB4F0267E}"/>
              </a:ext>
            </a:extLst>
          </p:cNvPr>
          <p:cNvPicPr>
            <a:picLocks noGrp="1" noChangeAspect="1"/>
          </p:cNvPicPr>
          <p:nvPr>
            <p:ph sz="quarter" idx="13"/>
          </p:nvPr>
        </p:nvPicPr>
        <p:blipFill>
          <a:blip r:embed="rId2"/>
          <a:stretch>
            <a:fillRect/>
          </a:stretch>
        </p:blipFill>
        <p:spPr>
          <a:xfrm>
            <a:off x="457199" y="147823"/>
            <a:ext cx="11653935" cy="6503987"/>
          </a:xfrm>
        </p:spPr>
      </p:pic>
    </p:spTree>
    <p:extLst>
      <p:ext uri="{BB962C8B-B14F-4D97-AF65-F5344CB8AC3E}">
        <p14:creationId xmlns:p14="http://schemas.microsoft.com/office/powerpoint/2010/main" val="3022435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9C414D-6C08-EEF0-FF87-51B62931525F}"/>
              </a:ext>
            </a:extLst>
          </p:cNvPr>
          <p:cNvSpPr>
            <a:spLocks noGrp="1"/>
          </p:cNvSpPr>
          <p:nvPr>
            <p:ph sz="quarter" idx="13"/>
          </p:nvPr>
        </p:nvSpPr>
        <p:spPr>
          <a:xfrm>
            <a:off x="133426" y="177281"/>
            <a:ext cx="11925148" cy="6578081"/>
          </a:xfrm>
        </p:spPr>
        <p:txBody>
          <a:bodyPr>
            <a:normAutofit/>
          </a:bodyPr>
          <a:lstStyle/>
          <a:p>
            <a:pPr marL="3657600" lvl="8" indent="0">
              <a:buNone/>
            </a:pPr>
            <a:r>
              <a:rPr lang="en-US" sz="2800" b="1" u="sng" dirty="0">
                <a:latin typeface="Times New Roman" panose="02020603050405020304" pitchFamily="18" charset="0"/>
                <a:cs typeface="Times New Roman" panose="02020603050405020304" pitchFamily="18" charset="0"/>
              </a:rPr>
              <a:t>User interface</a:t>
            </a:r>
            <a:endParaRPr lang="en-US" sz="2800" b="1" cap="none" dirty="0">
              <a:effectLst/>
              <a:latin typeface="Times New Roman" panose="02020603050405020304" pitchFamily="18" charset="0"/>
              <a:ea typeface="Arial MT"/>
            </a:endParaRPr>
          </a:p>
          <a:p>
            <a:pPr marL="0" indent="0">
              <a:buNone/>
            </a:pPr>
            <a:r>
              <a:rPr lang="en-US" sz="2300" b="1" cap="none" dirty="0">
                <a:effectLst/>
                <a:latin typeface="Times New Roman" panose="02020603050405020304" pitchFamily="18" charset="0"/>
                <a:ea typeface="Arial MT"/>
              </a:rPr>
              <a:t>Admin login page </a:t>
            </a:r>
          </a:p>
          <a:p>
            <a:pPr marL="0" indent="0">
              <a:buNone/>
            </a:pPr>
            <a:endParaRPr lang="en-IN" sz="3000" dirty="0"/>
          </a:p>
        </p:txBody>
      </p:sp>
      <p:pic>
        <p:nvPicPr>
          <p:cNvPr id="4" name="Picture 3">
            <a:extLst>
              <a:ext uri="{FF2B5EF4-FFF2-40B4-BE49-F238E27FC236}">
                <a16:creationId xmlns:a16="http://schemas.microsoft.com/office/drawing/2014/main" id="{730A67A3-CF7E-0B0C-8397-4FED62E7D21D}"/>
              </a:ext>
            </a:extLst>
          </p:cNvPr>
          <p:cNvPicPr>
            <a:picLocks noChangeAspect="1"/>
          </p:cNvPicPr>
          <p:nvPr/>
        </p:nvPicPr>
        <p:blipFill rotWithShape="1">
          <a:blip r:embed="rId2">
            <a:extLst>
              <a:ext uri="{28A0092B-C50C-407E-A947-70E740481C1C}">
                <a14:useLocalDpi xmlns:a14="http://schemas.microsoft.com/office/drawing/2010/main" val="0"/>
              </a:ext>
            </a:extLst>
          </a:blip>
          <a:srcRect l="34660" t="23157" r="33167" b="15525"/>
          <a:stretch/>
        </p:blipFill>
        <p:spPr bwMode="auto">
          <a:xfrm>
            <a:off x="1179872" y="1258529"/>
            <a:ext cx="8937522" cy="54713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283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809C-FA24-863D-1264-0AFEC88C2E8C}"/>
              </a:ext>
            </a:extLst>
          </p:cNvPr>
          <p:cNvSpPr>
            <a:spLocks noGrp="1"/>
          </p:cNvSpPr>
          <p:nvPr>
            <p:ph type="title"/>
          </p:nvPr>
        </p:nvSpPr>
        <p:spPr>
          <a:xfrm>
            <a:off x="628887" y="0"/>
            <a:ext cx="7345949" cy="2008217"/>
          </a:xfrm>
        </p:spPr>
        <p:txBody>
          <a:bodyPr>
            <a:normAutofit/>
          </a:bodyPr>
          <a:lstStyle/>
          <a:p>
            <a:r>
              <a:rPr lang="en-IN" sz="2800" b="1" cap="none" dirty="0">
                <a:latin typeface="Times New Roman" panose="02020603050405020304" pitchFamily="18" charset="0"/>
                <a:cs typeface="Times New Roman" panose="02020603050405020304" pitchFamily="18" charset="0"/>
              </a:rPr>
              <a:t>Admin home page</a:t>
            </a:r>
          </a:p>
        </p:txBody>
      </p:sp>
      <p:pic>
        <p:nvPicPr>
          <p:cNvPr id="5" name="Picture 4">
            <a:extLst>
              <a:ext uri="{FF2B5EF4-FFF2-40B4-BE49-F238E27FC236}">
                <a16:creationId xmlns:a16="http://schemas.microsoft.com/office/drawing/2014/main" id="{6660E782-0791-E133-CD35-11925DFDCE04}"/>
              </a:ext>
            </a:extLst>
          </p:cNvPr>
          <p:cNvPicPr>
            <a:picLocks noChangeAspect="1"/>
          </p:cNvPicPr>
          <p:nvPr/>
        </p:nvPicPr>
        <p:blipFill rotWithShape="1">
          <a:blip r:embed="rId2"/>
          <a:srcRect b="34887"/>
          <a:stretch/>
        </p:blipFill>
        <p:spPr>
          <a:xfrm>
            <a:off x="796413" y="1488333"/>
            <a:ext cx="10599174" cy="4705990"/>
          </a:xfrm>
          <a:prstGeom prst="rect">
            <a:avLst/>
          </a:prstGeom>
        </p:spPr>
      </p:pic>
    </p:spTree>
    <p:extLst>
      <p:ext uri="{BB962C8B-B14F-4D97-AF65-F5344CB8AC3E}">
        <p14:creationId xmlns:p14="http://schemas.microsoft.com/office/powerpoint/2010/main" val="387492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030F10-00AF-2815-4DA6-8A50B7D49B46}"/>
              </a:ext>
            </a:extLst>
          </p:cNvPr>
          <p:cNvSpPr>
            <a:spLocks noGrp="1"/>
          </p:cNvSpPr>
          <p:nvPr>
            <p:ph sz="quarter" idx="13"/>
          </p:nvPr>
        </p:nvSpPr>
        <p:spPr>
          <a:xfrm>
            <a:off x="167951" y="130629"/>
            <a:ext cx="11952514" cy="6615403"/>
          </a:xfrm>
        </p:spPr>
        <p:txBody>
          <a:bodyPr>
            <a:normAutofit/>
          </a:bodyPr>
          <a:lstStyle/>
          <a:p>
            <a:pPr marL="0" indent="0">
              <a:buNone/>
            </a:pPr>
            <a:r>
              <a:rPr lang="en-US" sz="2300" b="1" cap="none" dirty="0">
                <a:effectLst/>
                <a:latin typeface="Times New Roman" panose="02020603050405020304" pitchFamily="18" charset="0"/>
                <a:ea typeface="Arial MT"/>
                <a:cs typeface="Arial MT"/>
              </a:rPr>
              <a:t>Farmer register page</a:t>
            </a:r>
          </a:p>
          <a:p>
            <a:pPr marL="0" indent="0">
              <a:buNone/>
            </a:pPr>
            <a:endParaRPr lang="en-IN" dirty="0">
              <a:effectLst/>
              <a:latin typeface="Arial MT"/>
              <a:ea typeface="Arial MT"/>
              <a:cs typeface="Arial MT"/>
            </a:endParaRPr>
          </a:p>
          <a:p>
            <a:pPr marL="0" indent="0">
              <a:buNone/>
            </a:pPr>
            <a:endParaRPr lang="en-IN" dirty="0"/>
          </a:p>
        </p:txBody>
      </p:sp>
      <p:pic>
        <p:nvPicPr>
          <p:cNvPr id="4" name="Picture 3">
            <a:extLst>
              <a:ext uri="{FF2B5EF4-FFF2-40B4-BE49-F238E27FC236}">
                <a16:creationId xmlns:a16="http://schemas.microsoft.com/office/drawing/2014/main" id="{AD35A53B-F1EB-CC4E-1C72-4CA811B2B7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 b="21445"/>
          <a:stretch/>
        </p:blipFill>
        <p:spPr bwMode="auto">
          <a:xfrm>
            <a:off x="1884784" y="849086"/>
            <a:ext cx="8649477" cy="54210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637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66238-1D03-38C0-B55C-38CB182C12AC}"/>
              </a:ext>
            </a:extLst>
          </p:cNvPr>
          <p:cNvSpPr>
            <a:spLocks noGrp="1"/>
          </p:cNvSpPr>
          <p:nvPr>
            <p:ph sz="quarter" idx="13"/>
          </p:nvPr>
        </p:nvSpPr>
        <p:spPr>
          <a:xfrm>
            <a:off x="149289" y="214604"/>
            <a:ext cx="11868539" cy="6447453"/>
          </a:xfrm>
        </p:spPr>
        <p:txBody>
          <a:bodyPr>
            <a:normAutofit/>
          </a:bodyPr>
          <a:lstStyle/>
          <a:p>
            <a:pPr marL="0" indent="0">
              <a:buNone/>
            </a:pPr>
            <a:r>
              <a:rPr lang="en-US" sz="2300" b="1" cap="none" dirty="0">
                <a:latin typeface="Times New Roman" panose="02020603050405020304" pitchFamily="18" charset="0"/>
                <a:ea typeface="Arial MT"/>
                <a:cs typeface="Arial MT"/>
              </a:rPr>
              <a:t>Farmer</a:t>
            </a:r>
            <a:r>
              <a:rPr lang="en-US" sz="2300" b="1" cap="none" dirty="0">
                <a:effectLst/>
                <a:latin typeface="Times New Roman" panose="02020603050405020304" pitchFamily="18" charset="0"/>
                <a:ea typeface="Arial MT"/>
                <a:cs typeface="Arial MT"/>
              </a:rPr>
              <a:t> login page </a:t>
            </a:r>
            <a:endParaRPr lang="en-IN" sz="2300" cap="none" dirty="0">
              <a:effectLst/>
              <a:latin typeface="Arial MT"/>
              <a:ea typeface="Arial MT"/>
              <a:cs typeface="Arial MT"/>
            </a:endParaRPr>
          </a:p>
          <a:p>
            <a:pPr marL="0" indent="0">
              <a:buNone/>
            </a:pPr>
            <a:endParaRPr lang="en-IN" sz="2300" dirty="0"/>
          </a:p>
        </p:txBody>
      </p:sp>
      <p:pic>
        <p:nvPicPr>
          <p:cNvPr id="4" name="Picture 3">
            <a:extLst>
              <a:ext uri="{FF2B5EF4-FFF2-40B4-BE49-F238E27FC236}">
                <a16:creationId xmlns:a16="http://schemas.microsoft.com/office/drawing/2014/main" id="{3A9EFE77-AF13-D573-B32C-8B2C32199DE4}"/>
              </a:ext>
            </a:extLst>
          </p:cNvPr>
          <p:cNvPicPr>
            <a:picLocks noChangeAspect="1"/>
          </p:cNvPicPr>
          <p:nvPr/>
        </p:nvPicPr>
        <p:blipFill>
          <a:blip r:embed="rId2"/>
          <a:stretch>
            <a:fillRect/>
          </a:stretch>
        </p:blipFill>
        <p:spPr>
          <a:xfrm>
            <a:off x="643812" y="669888"/>
            <a:ext cx="10328988" cy="5600283"/>
          </a:xfrm>
          <a:prstGeom prst="rect">
            <a:avLst/>
          </a:prstGeom>
        </p:spPr>
      </p:pic>
    </p:spTree>
    <p:extLst>
      <p:ext uri="{BB962C8B-B14F-4D97-AF65-F5344CB8AC3E}">
        <p14:creationId xmlns:p14="http://schemas.microsoft.com/office/powerpoint/2010/main" val="214602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584CD-DEEB-0EE2-AB73-9BE2F9B0F3FC}"/>
              </a:ext>
            </a:extLst>
          </p:cNvPr>
          <p:cNvSpPr>
            <a:spLocks noGrp="1"/>
          </p:cNvSpPr>
          <p:nvPr>
            <p:ph type="title"/>
          </p:nvPr>
        </p:nvSpPr>
        <p:spPr>
          <a:xfrm>
            <a:off x="1054359" y="823790"/>
            <a:ext cx="8406882" cy="1732797"/>
          </a:xfrm>
        </p:spPr>
        <p:txBody>
          <a:bodyPr>
            <a:normAutofit fontScale="90000"/>
          </a:bodyPr>
          <a:lstStyle/>
          <a:p>
            <a:pPr algn="l"/>
            <a:r>
              <a:rPr lang="en-IN" sz="3100" b="1" u="sng" cap="none" dirty="0">
                <a:latin typeface="Times New Roman" panose="02020603050405020304" pitchFamily="18" charset="0"/>
                <a:cs typeface="Times New Roman" panose="02020603050405020304" pitchFamily="18" charset="0"/>
              </a:rPr>
              <a:t>Title of project:</a:t>
            </a:r>
            <a:br>
              <a:rPr lang="en-IN" sz="3100" b="1" u="sng" cap="none" dirty="0">
                <a:latin typeface="Times New Roman" panose="02020603050405020304" pitchFamily="18" charset="0"/>
                <a:cs typeface="Times New Roman" panose="02020603050405020304" pitchFamily="18" charset="0"/>
              </a:rPr>
            </a:br>
            <a:br>
              <a:rPr lang="en-IN" b="1" u="sng" cap="none" dirty="0">
                <a:latin typeface="Times New Roman" panose="02020603050405020304" pitchFamily="18" charset="0"/>
                <a:cs typeface="Times New Roman" panose="02020603050405020304" pitchFamily="18" charset="0"/>
              </a:rPr>
            </a:br>
            <a:r>
              <a:rPr lang="en-IN" cap="none"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“FARMIGOS”</a:t>
            </a:r>
            <a:br>
              <a:rPr lang="en-IN" sz="4000" b="1" dirty="0">
                <a:latin typeface="Times New Roman" panose="02020603050405020304" pitchFamily="18" charset="0"/>
                <a:cs typeface="Times New Roman" panose="02020603050405020304" pitchFamily="18" charset="0"/>
              </a:rPr>
            </a:br>
            <a:endParaRPr lang="en-IN" sz="4000" cap="none"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F28B8C-018E-3B73-4F99-0071B1F05907}"/>
              </a:ext>
            </a:extLst>
          </p:cNvPr>
          <p:cNvSpPr>
            <a:spLocks noGrp="1"/>
          </p:cNvSpPr>
          <p:nvPr>
            <p:ph sz="quarter" idx="13"/>
          </p:nvPr>
        </p:nvSpPr>
        <p:spPr>
          <a:xfrm>
            <a:off x="709127" y="2556587"/>
            <a:ext cx="11025986" cy="2416630"/>
          </a:xfrm>
        </p:spPr>
        <p:txBody>
          <a:bodyPr>
            <a:normAutofit fontScale="92500"/>
          </a:bodyPr>
          <a:lstStyle/>
          <a:p>
            <a:pPr marL="0" indent="0">
              <a:buNone/>
            </a:pPr>
            <a:r>
              <a:rPr lang="en-IN" sz="3200" b="1" cap="none" dirty="0">
                <a:latin typeface="Times New Roman" panose="02020603050405020304" pitchFamily="18" charset="0"/>
                <a:cs typeface="Times New Roman" panose="02020603050405020304" pitchFamily="18" charset="0"/>
              </a:rPr>
              <a:t>   </a:t>
            </a:r>
            <a:r>
              <a:rPr lang="en-IN" sz="2800" b="1" u="sng" cap="none" dirty="0">
                <a:latin typeface="Times New Roman" panose="02020603050405020304" pitchFamily="18" charset="0"/>
                <a:cs typeface="Times New Roman" panose="02020603050405020304" pitchFamily="18" charset="0"/>
              </a:rPr>
              <a:t>Introduction</a:t>
            </a:r>
            <a:r>
              <a:rPr lang="en-IN" sz="2800" b="1" cap="none" dirty="0">
                <a:latin typeface="Times New Roman" panose="02020603050405020304" pitchFamily="18" charset="0"/>
                <a:cs typeface="Times New Roman" panose="02020603050405020304" pitchFamily="18" charset="0"/>
              </a:rPr>
              <a:t>:</a:t>
            </a:r>
          </a:p>
          <a:p>
            <a:pPr marL="0" indent="0">
              <a:buNone/>
            </a:pPr>
            <a:r>
              <a:rPr lang="en-IN" cap="none" dirty="0">
                <a:latin typeface="Times New Roman" panose="02020603050405020304" pitchFamily="18" charset="0"/>
                <a:cs typeface="Times New Roman" panose="02020603050405020304" pitchFamily="18" charset="0"/>
              </a:rPr>
              <a:t>“FARMIGOS” is an e-commerce website that connects farmers and customers directly. Our website allows farmers to create profile and list their products for sale. Customers can browse the selection for products and make purchases directly through the website. By connecting farmers and customers directly , they can avoid middleman and we can help to support the local agriculture.</a:t>
            </a:r>
          </a:p>
        </p:txBody>
      </p:sp>
    </p:spTree>
    <p:extLst>
      <p:ext uri="{BB962C8B-B14F-4D97-AF65-F5344CB8AC3E}">
        <p14:creationId xmlns:p14="http://schemas.microsoft.com/office/powerpoint/2010/main" val="2705427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A306-5F15-2344-F69B-F73EE0242F9C}"/>
              </a:ext>
            </a:extLst>
          </p:cNvPr>
          <p:cNvSpPr>
            <a:spLocks noGrp="1"/>
          </p:cNvSpPr>
          <p:nvPr>
            <p:ph type="title"/>
          </p:nvPr>
        </p:nvSpPr>
        <p:spPr>
          <a:xfrm>
            <a:off x="323421" y="89327"/>
            <a:ext cx="10364451" cy="1596177"/>
          </a:xfrm>
        </p:spPr>
        <p:txBody>
          <a:bodyPr>
            <a:normAutofit/>
          </a:bodyPr>
          <a:lstStyle/>
          <a:p>
            <a:r>
              <a:rPr lang="en-IN" sz="2800" b="1" cap="none" dirty="0">
                <a:latin typeface="Times New Roman" panose="02020603050405020304" pitchFamily="18" charset="0"/>
                <a:cs typeface="Times New Roman" panose="02020603050405020304" pitchFamily="18" charset="0"/>
              </a:rPr>
              <a:t>Farmer add product</a:t>
            </a:r>
          </a:p>
        </p:txBody>
      </p:sp>
      <p:pic>
        <p:nvPicPr>
          <p:cNvPr id="5" name="Picture 4">
            <a:extLst>
              <a:ext uri="{FF2B5EF4-FFF2-40B4-BE49-F238E27FC236}">
                <a16:creationId xmlns:a16="http://schemas.microsoft.com/office/drawing/2014/main" id="{B7095291-A7C8-E1E5-DD6E-F0F8987ECE53}"/>
              </a:ext>
            </a:extLst>
          </p:cNvPr>
          <p:cNvPicPr>
            <a:picLocks noChangeAspect="1"/>
          </p:cNvPicPr>
          <p:nvPr/>
        </p:nvPicPr>
        <p:blipFill>
          <a:blip r:embed="rId2"/>
          <a:stretch>
            <a:fillRect/>
          </a:stretch>
        </p:blipFill>
        <p:spPr>
          <a:xfrm>
            <a:off x="738592" y="1385929"/>
            <a:ext cx="10886984" cy="4808394"/>
          </a:xfrm>
          <a:prstGeom prst="rect">
            <a:avLst/>
          </a:prstGeom>
        </p:spPr>
      </p:pic>
    </p:spTree>
    <p:extLst>
      <p:ext uri="{BB962C8B-B14F-4D97-AF65-F5344CB8AC3E}">
        <p14:creationId xmlns:p14="http://schemas.microsoft.com/office/powerpoint/2010/main" val="1091862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394A1C-4963-BDD1-C04F-231CBD8DBA33}"/>
              </a:ext>
            </a:extLst>
          </p:cNvPr>
          <p:cNvSpPr>
            <a:spLocks noGrp="1"/>
          </p:cNvSpPr>
          <p:nvPr>
            <p:ph sz="quarter" idx="13"/>
          </p:nvPr>
        </p:nvSpPr>
        <p:spPr>
          <a:xfrm>
            <a:off x="83976" y="130628"/>
            <a:ext cx="12108024" cy="6596743"/>
          </a:xfrm>
        </p:spPr>
        <p:txBody>
          <a:bodyPr>
            <a:normAutofit/>
          </a:bodyPr>
          <a:lstStyle/>
          <a:p>
            <a:pPr marL="0" indent="0">
              <a:buNone/>
            </a:pPr>
            <a:r>
              <a:rPr lang="en-US" sz="2300" b="1" cap="none" dirty="0">
                <a:effectLst/>
                <a:latin typeface="Times New Roman" panose="02020603050405020304" pitchFamily="18" charset="0"/>
                <a:ea typeface="Arial MT"/>
                <a:cs typeface="Arial MT"/>
              </a:rPr>
              <a:t>Customer register page </a:t>
            </a:r>
            <a:endParaRPr lang="en-IN" sz="2300" cap="none" dirty="0">
              <a:effectLst/>
              <a:latin typeface="Arial MT"/>
              <a:ea typeface="Arial MT"/>
              <a:cs typeface="Arial MT"/>
            </a:endParaRPr>
          </a:p>
          <a:p>
            <a:pPr marL="0" indent="0">
              <a:buNone/>
            </a:pPr>
            <a:endParaRPr lang="en-IN" sz="30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E0BACC0-C8CD-27A9-600A-A2295B37A7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2228" y="1268963"/>
            <a:ext cx="8929396" cy="5262465"/>
          </a:xfrm>
          <a:prstGeom prst="rect">
            <a:avLst/>
          </a:prstGeom>
        </p:spPr>
      </p:pic>
    </p:spTree>
    <p:extLst>
      <p:ext uri="{BB962C8B-B14F-4D97-AF65-F5344CB8AC3E}">
        <p14:creationId xmlns:p14="http://schemas.microsoft.com/office/powerpoint/2010/main" val="1423900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32EBC-00A2-A96C-2D4E-B72DA2DD4613}"/>
              </a:ext>
            </a:extLst>
          </p:cNvPr>
          <p:cNvSpPr>
            <a:spLocks noGrp="1"/>
          </p:cNvSpPr>
          <p:nvPr>
            <p:ph sz="quarter" idx="13"/>
          </p:nvPr>
        </p:nvSpPr>
        <p:spPr>
          <a:xfrm>
            <a:off x="189722" y="121299"/>
            <a:ext cx="11812555" cy="6475444"/>
          </a:xfrm>
        </p:spPr>
        <p:txBody>
          <a:bodyPr>
            <a:normAutofit/>
          </a:bodyPr>
          <a:lstStyle/>
          <a:p>
            <a:pPr marL="0" indent="0">
              <a:buNone/>
            </a:pPr>
            <a:r>
              <a:rPr lang="en-US" sz="2300" b="1" cap="none" dirty="0">
                <a:effectLst/>
                <a:latin typeface="Times New Roman" panose="02020603050405020304" pitchFamily="18" charset="0"/>
                <a:ea typeface="Arial MT"/>
                <a:cs typeface="Arial MT"/>
              </a:rPr>
              <a:t>Customer login page </a:t>
            </a:r>
            <a:endParaRPr lang="en-IN" sz="2300" cap="none" dirty="0">
              <a:effectLst/>
              <a:latin typeface="Arial MT"/>
              <a:ea typeface="Arial MT"/>
              <a:cs typeface="Arial MT"/>
            </a:endParaRPr>
          </a:p>
          <a:p>
            <a:pPr marL="0" indent="0">
              <a:buNone/>
            </a:pPr>
            <a:endParaRPr lang="en-IN" sz="2300" dirty="0"/>
          </a:p>
        </p:txBody>
      </p:sp>
      <p:pic>
        <p:nvPicPr>
          <p:cNvPr id="5" name="Picture 4">
            <a:extLst>
              <a:ext uri="{FF2B5EF4-FFF2-40B4-BE49-F238E27FC236}">
                <a16:creationId xmlns:a16="http://schemas.microsoft.com/office/drawing/2014/main" id="{A12AF054-ADFC-44AA-AC53-1493F608BDBF}"/>
              </a:ext>
            </a:extLst>
          </p:cNvPr>
          <p:cNvPicPr>
            <a:picLocks noChangeAspect="1"/>
          </p:cNvPicPr>
          <p:nvPr/>
        </p:nvPicPr>
        <p:blipFill>
          <a:blip r:embed="rId2"/>
          <a:stretch>
            <a:fillRect/>
          </a:stretch>
        </p:blipFill>
        <p:spPr>
          <a:xfrm>
            <a:off x="1411330" y="1141612"/>
            <a:ext cx="9208352" cy="4846233"/>
          </a:xfrm>
          <a:prstGeom prst="rect">
            <a:avLst/>
          </a:prstGeom>
        </p:spPr>
      </p:pic>
    </p:spTree>
    <p:extLst>
      <p:ext uri="{BB962C8B-B14F-4D97-AF65-F5344CB8AC3E}">
        <p14:creationId xmlns:p14="http://schemas.microsoft.com/office/powerpoint/2010/main" val="190199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8542-EB54-C42D-FF48-771763DD40BC}"/>
              </a:ext>
            </a:extLst>
          </p:cNvPr>
          <p:cNvSpPr>
            <a:spLocks noGrp="1"/>
          </p:cNvSpPr>
          <p:nvPr>
            <p:ph type="title"/>
          </p:nvPr>
        </p:nvSpPr>
        <p:spPr>
          <a:xfrm>
            <a:off x="648929" y="451369"/>
            <a:ext cx="10364451" cy="875986"/>
          </a:xfrm>
        </p:spPr>
        <p:txBody>
          <a:bodyPr>
            <a:normAutofit/>
          </a:bodyPr>
          <a:lstStyle/>
          <a:p>
            <a:r>
              <a:rPr lang="en-IN" sz="2800" b="1" cap="none" dirty="0">
                <a:latin typeface="Times New Roman" panose="02020603050405020304" pitchFamily="18" charset="0"/>
                <a:cs typeface="Times New Roman" panose="02020603050405020304" pitchFamily="18" charset="0"/>
              </a:rPr>
              <a:t>Home page of customer</a:t>
            </a:r>
          </a:p>
        </p:txBody>
      </p:sp>
      <p:pic>
        <p:nvPicPr>
          <p:cNvPr id="5" name="Picture 4">
            <a:extLst>
              <a:ext uri="{FF2B5EF4-FFF2-40B4-BE49-F238E27FC236}">
                <a16:creationId xmlns:a16="http://schemas.microsoft.com/office/drawing/2014/main" id="{BC6DB2B6-17E6-CDCD-66AF-0A02FDEB3073}"/>
              </a:ext>
            </a:extLst>
          </p:cNvPr>
          <p:cNvPicPr>
            <a:picLocks noChangeAspect="1"/>
          </p:cNvPicPr>
          <p:nvPr/>
        </p:nvPicPr>
        <p:blipFill>
          <a:blip r:embed="rId2"/>
          <a:stretch>
            <a:fillRect/>
          </a:stretch>
        </p:blipFill>
        <p:spPr>
          <a:xfrm>
            <a:off x="648929" y="1327355"/>
            <a:ext cx="9861756" cy="5171768"/>
          </a:xfrm>
          <a:prstGeom prst="rect">
            <a:avLst/>
          </a:prstGeom>
        </p:spPr>
      </p:pic>
    </p:spTree>
    <p:extLst>
      <p:ext uri="{BB962C8B-B14F-4D97-AF65-F5344CB8AC3E}">
        <p14:creationId xmlns:p14="http://schemas.microsoft.com/office/powerpoint/2010/main" val="4025128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A6D6-7121-498C-3DEC-7C0B193438E9}"/>
              </a:ext>
            </a:extLst>
          </p:cNvPr>
          <p:cNvSpPr>
            <a:spLocks noGrp="1"/>
          </p:cNvSpPr>
          <p:nvPr>
            <p:ph type="title"/>
          </p:nvPr>
        </p:nvSpPr>
        <p:spPr>
          <a:xfrm>
            <a:off x="642026" y="195730"/>
            <a:ext cx="8089645" cy="1121793"/>
          </a:xfrm>
        </p:spPr>
        <p:txBody>
          <a:bodyPr>
            <a:normAutofit/>
          </a:bodyPr>
          <a:lstStyle/>
          <a:p>
            <a:r>
              <a:rPr lang="en-IN" sz="2800" b="1" cap="none" dirty="0">
                <a:latin typeface="Times New Roman" panose="02020603050405020304" pitchFamily="18" charset="0"/>
                <a:cs typeface="Times New Roman" panose="02020603050405020304" pitchFamily="18" charset="0"/>
              </a:rPr>
              <a:t>Customer product view page</a:t>
            </a:r>
          </a:p>
        </p:txBody>
      </p:sp>
      <p:pic>
        <p:nvPicPr>
          <p:cNvPr id="5" name="Picture 4">
            <a:extLst>
              <a:ext uri="{FF2B5EF4-FFF2-40B4-BE49-F238E27FC236}">
                <a16:creationId xmlns:a16="http://schemas.microsoft.com/office/drawing/2014/main" id="{2850C639-0E1B-6CD7-F541-726B234E60D7}"/>
              </a:ext>
            </a:extLst>
          </p:cNvPr>
          <p:cNvPicPr>
            <a:picLocks noChangeAspect="1"/>
          </p:cNvPicPr>
          <p:nvPr/>
        </p:nvPicPr>
        <p:blipFill>
          <a:blip r:embed="rId2"/>
          <a:stretch>
            <a:fillRect/>
          </a:stretch>
        </p:blipFill>
        <p:spPr>
          <a:xfrm>
            <a:off x="540774" y="1245664"/>
            <a:ext cx="10687664" cy="5194466"/>
          </a:xfrm>
          <a:prstGeom prst="rect">
            <a:avLst/>
          </a:prstGeom>
        </p:spPr>
      </p:pic>
    </p:spTree>
    <p:extLst>
      <p:ext uri="{BB962C8B-B14F-4D97-AF65-F5344CB8AC3E}">
        <p14:creationId xmlns:p14="http://schemas.microsoft.com/office/powerpoint/2010/main" val="3216266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5E8D-9792-A80A-518C-8A01F5913CF3}"/>
              </a:ext>
            </a:extLst>
          </p:cNvPr>
          <p:cNvSpPr>
            <a:spLocks noGrp="1"/>
          </p:cNvSpPr>
          <p:nvPr>
            <p:ph type="title"/>
          </p:nvPr>
        </p:nvSpPr>
        <p:spPr>
          <a:xfrm>
            <a:off x="616105" y="259613"/>
            <a:ext cx="5607714" cy="1121793"/>
          </a:xfrm>
        </p:spPr>
        <p:txBody>
          <a:bodyPr>
            <a:normAutofit/>
          </a:bodyPr>
          <a:lstStyle/>
          <a:p>
            <a:r>
              <a:rPr lang="en-IN" sz="2800" b="1" cap="none" dirty="0">
                <a:latin typeface="Times New Roman" panose="02020603050405020304" pitchFamily="18" charset="0"/>
                <a:cs typeface="Times New Roman" panose="02020603050405020304" pitchFamily="18" charset="0"/>
              </a:rPr>
              <a:t>Add to cart</a:t>
            </a:r>
          </a:p>
        </p:txBody>
      </p:sp>
      <p:pic>
        <p:nvPicPr>
          <p:cNvPr id="5" name="Picture 4">
            <a:extLst>
              <a:ext uri="{FF2B5EF4-FFF2-40B4-BE49-F238E27FC236}">
                <a16:creationId xmlns:a16="http://schemas.microsoft.com/office/drawing/2014/main" id="{AD2F58DD-1286-A0E1-C742-EE7CBB784832}"/>
              </a:ext>
            </a:extLst>
          </p:cNvPr>
          <p:cNvPicPr>
            <a:picLocks noChangeAspect="1"/>
          </p:cNvPicPr>
          <p:nvPr/>
        </p:nvPicPr>
        <p:blipFill rotWithShape="1">
          <a:blip r:embed="rId2"/>
          <a:srcRect l="6581" r="10343"/>
          <a:stretch/>
        </p:blipFill>
        <p:spPr>
          <a:xfrm>
            <a:off x="1445342" y="1527242"/>
            <a:ext cx="9556955" cy="5071145"/>
          </a:xfrm>
          <a:prstGeom prst="rect">
            <a:avLst/>
          </a:prstGeom>
        </p:spPr>
      </p:pic>
    </p:spTree>
    <p:extLst>
      <p:ext uri="{BB962C8B-B14F-4D97-AF65-F5344CB8AC3E}">
        <p14:creationId xmlns:p14="http://schemas.microsoft.com/office/powerpoint/2010/main" val="846183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238-896A-E38A-0C2F-874DA34BE2A0}"/>
              </a:ext>
            </a:extLst>
          </p:cNvPr>
          <p:cNvSpPr>
            <a:spLocks noGrp="1"/>
          </p:cNvSpPr>
          <p:nvPr>
            <p:ph type="title"/>
          </p:nvPr>
        </p:nvSpPr>
        <p:spPr>
          <a:xfrm>
            <a:off x="292772" y="224703"/>
            <a:ext cx="5949142" cy="1596177"/>
          </a:xfrm>
        </p:spPr>
        <p:txBody>
          <a:bodyPr>
            <a:normAutofit/>
          </a:bodyPr>
          <a:lstStyle/>
          <a:p>
            <a:r>
              <a:rPr lang="en-IN" sz="2800" b="1" cap="none" dirty="0">
                <a:latin typeface="Times New Roman" panose="02020603050405020304" pitchFamily="18" charset="0"/>
                <a:cs typeface="Times New Roman" panose="02020603050405020304" pitchFamily="18" charset="0"/>
              </a:rPr>
              <a:t>Purchase status view</a:t>
            </a:r>
          </a:p>
        </p:txBody>
      </p:sp>
      <p:pic>
        <p:nvPicPr>
          <p:cNvPr id="4" name="Picture 3">
            <a:extLst>
              <a:ext uri="{FF2B5EF4-FFF2-40B4-BE49-F238E27FC236}">
                <a16:creationId xmlns:a16="http://schemas.microsoft.com/office/drawing/2014/main" id="{F4E90AD8-7008-C812-1035-A0AD4A455BB4}"/>
              </a:ext>
            </a:extLst>
          </p:cNvPr>
          <p:cNvPicPr>
            <a:picLocks noChangeAspect="1"/>
          </p:cNvPicPr>
          <p:nvPr/>
        </p:nvPicPr>
        <p:blipFill rotWithShape="1">
          <a:blip r:embed="rId2"/>
          <a:srcRect l="1613" t="7698" r="2985" b="6396"/>
          <a:stretch/>
        </p:blipFill>
        <p:spPr>
          <a:xfrm>
            <a:off x="292772" y="1457086"/>
            <a:ext cx="11631561" cy="4688075"/>
          </a:xfrm>
          <a:prstGeom prst="rect">
            <a:avLst/>
          </a:prstGeom>
        </p:spPr>
      </p:pic>
    </p:spTree>
    <p:extLst>
      <p:ext uri="{BB962C8B-B14F-4D97-AF65-F5344CB8AC3E}">
        <p14:creationId xmlns:p14="http://schemas.microsoft.com/office/powerpoint/2010/main" val="402887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8A06F-BB22-18F2-5E9F-DD6172971A39}"/>
              </a:ext>
            </a:extLst>
          </p:cNvPr>
          <p:cNvSpPr>
            <a:spLocks noGrp="1"/>
          </p:cNvSpPr>
          <p:nvPr>
            <p:ph sz="quarter" idx="13"/>
          </p:nvPr>
        </p:nvSpPr>
        <p:spPr>
          <a:xfrm>
            <a:off x="317241" y="886408"/>
            <a:ext cx="11653935" cy="4904791"/>
          </a:xfrm>
        </p:spPr>
        <p:txBody>
          <a:bodyPr>
            <a:normAutofit fontScale="77500" lnSpcReduction="20000"/>
          </a:bodyPr>
          <a:lstStyle/>
          <a:p>
            <a:pPr marL="457200" lvl="1" indent="0">
              <a:lnSpc>
                <a:spcPts val="1370"/>
              </a:lnSpc>
              <a:buNone/>
              <a:tabLst>
                <a:tab pos="980440" algn="l"/>
              </a:tabLst>
            </a:pPr>
            <a:r>
              <a:rPr lang="en-US" sz="33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Limitations</a:t>
            </a:r>
            <a:endParaRPr lang="en-IN" sz="33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980440" algn="l"/>
              </a:tabLst>
            </a:pPr>
            <a:r>
              <a:rPr lang="en-US"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It requires reliable internet access.</a:t>
            </a:r>
            <a:endParaRPr lang="en-IN"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980440" algn="l"/>
              </a:tabLst>
            </a:pPr>
            <a:r>
              <a:rPr lang="en-US"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It will be difficult for some users because lack of computer and internet knowledge.</a:t>
            </a:r>
            <a:endParaRPr lang="en-IN"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tabLst>
                <a:tab pos="980440" algn="l"/>
              </a:tabLst>
            </a:pPr>
            <a:r>
              <a:rPr lang="en-US"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a:t>
            </a:r>
            <a:r>
              <a:rPr lang="en-US"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ome farmers may be reluctant to participate in the </a:t>
            </a:r>
            <a:r>
              <a:rPr lang="en-US" b="0" u="none" strike="noStrike" cap="non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agro</a:t>
            </a:r>
            <a:r>
              <a:rPr lang="en-US"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market system due to various reasons, such as lack of trust, lack of awareness, and fear of losing control over their produce.</a:t>
            </a:r>
            <a:endParaRPr lang="en-IN"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25"/>
              </a:spcBef>
              <a:buNone/>
            </a:pPr>
            <a:r>
              <a:rPr lang="en-US" cap="non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ts val="1370"/>
              </a:lnSpc>
              <a:buNone/>
              <a:tabLst>
                <a:tab pos="980440" algn="l"/>
              </a:tabLst>
            </a:pPr>
            <a:r>
              <a:rPr lang="en-US" sz="33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Future scope</a:t>
            </a:r>
            <a:r>
              <a:rPr lang="en-US"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cap="none" dirty="0">
                <a:effectLst/>
                <a:latin typeface="Times New Roman" panose="02020603050405020304" pitchFamily="18" charset="0"/>
                <a:ea typeface="Times New Roman" panose="02020603050405020304" pitchFamily="18" charset="0"/>
                <a:cs typeface="Times New Roman" panose="02020603050405020304" pitchFamily="18" charset="0"/>
              </a:rPr>
              <a:t>In future, it can also be converted to an mobile application.</a:t>
            </a:r>
            <a:endParaRPr lang="en-IN"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Symbol" panose="05050102010706020507" pitchFamily="18" charset="2"/>
              <a:buChar char=""/>
            </a:pPr>
            <a:r>
              <a:rPr lang="en-US" cap="none" dirty="0">
                <a:effectLst/>
                <a:latin typeface="Times New Roman" panose="02020603050405020304" pitchFamily="18" charset="0"/>
                <a:ea typeface="Times New Roman" panose="02020603050405020304" pitchFamily="18" charset="0"/>
                <a:cs typeface="Times New Roman" panose="02020603050405020304" pitchFamily="18" charset="0"/>
              </a:rPr>
              <a:t>Establishing linkages with international markets to increase exports and generate foreign exchange</a:t>
            </a:r>
            <a:endParaRPr lang="en-IN"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br>
              <a:rPr lang="en-US" sz="1300"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412646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A47F2C-48B7-85BB-6D9B-D977C6A6812D}"/>
              </a:ext>
            </a:extLst>
          </p:cNvPr>
          <p:cNvSpPr>
            <a:spLocks noGrp="1"/>
          </p:cNvSpPr>
          <p:nvPr>
            <p:ph sz="quarter" idx="13"/>
          </p:nvPr>
        </p:nvSpPr>
        <p:spPr>
          <a:xfrm>
            <a:off x="895350" y="960438"/>
            <a:ext cx="10382250" cy="4830762"/>
          </a:xfrm>
        </p:spPr>
        <p:txBody>
          <a:bodyPr>
            <a:normAutofit/>
          </a:bodyPr>
          <a:lstStyle/>
          <a:p>
            <a:pPr marL="0" indent="0">
              <a:buNone/>
            </a:pPr>
            <a:endParaRPr lang="en-IN" sz="7200" dirty="0">
              <a:solidFill>
                <a:srgbClr val="002060"/>
              </a:solidFill>
              <a:effectLst>
                <a:outerShdw blurRad="38100" dist="38100" dir="2700000" algn="tl">
                  <a:srgbClr val="000000">
                    <a:alpha val="43137"/>
                  </a:srgbClr>
                </a:outerShdw>
              </a:effectLst>
              <a:latin typeface="Berlin Sans FB Demi" panose="020E0802020502020306" pitchFamily="34" charset="0"/>
            </a:endParaRPr>
          </a:p>
          <a:p>
            <a:pPr marL="0" indent="0">
              <a:buNone/>
            </a:pPr>
            <a:r>
              <a:rPr lang="en-IN" sz="7200" dirty="0">
                <a:solidFill>
                  <a:srgbClr val="002060"/>
                </a:solidFill>
                <a:effectLst>
                  <a:outerShdw blurRad="38100" dist="38100" dir="2700000" algn="tl">
                    <a:srgbClr val="000000">
                      <a:alpha val="43137"/>
                    </a:srgbClr>
                  </a:outerShdw>
                </a:effectLst>
                <a:latin typeface="Berlin Sans FB Demi" panose="020E0802020502020306" pitchFamily="34" charset="0"/>
              </a:rPr>
              <a:t>		 THANK YOU</a:t>
            </a:r>
          </a:p>
        </p:txBody>
      </p:sp>
    </p:spTree>
    <p:extLst>
      <p:ext uri="{BB962C8B-B14F-4D97-AF65-F5344CB8AC3E}">
        <p14:creationId xmlns:p14="http://schemas.microsoft.com/office/powerpoint/2010/main" val="173039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2DBE-57FB-3F43-D35D-5BF19BD6DE3F}"/>
              </a:ext>
            </a:extLst>
          </p:cNvPr>
          <p:cNvSpPr>
            <a:spLocks noGrp="1"/>
          </p:cNvSpPr>
          <p:nvPr>
            <p:ph type="title"/>
          </p:nvPr>
        </p:nvSpPr>
        <p:spPr>
          <a:xfrm>
            <a:off x="596535" y="1280990"/>
            <a:ext cx="10364451" cy="1596177"/>
          </a:xfrm>
        </p:spPr>
        <p:txBody>
          <a:bodyPr/>
          <a:lstStyle/>
          <a:p>
            <a:pPr marL="742950" lvl="1" indent="-285750">
              <a:lnSpc>
                <a:spcPts val="1425"/>
              </a:lnSpc>
              <a:spcBef>
                <a:spcPts val="445"/>
              </a:spcBef>
              <a:spcAft>
                <a:spcPts val="0"/>
              </a:spcAft>
              <a:tabLst>
                <a:tab pos="980440" algn="l"/>
              </a:tabLst>
            </a:pPr>
            <a:r>
              <a:rPr lang="en-US" sz="2400" b="1" u="sng" spc="-1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Objective</a:t>
            </a:r>
            <a:r>
              <a:rPr lang="en-US" sz="2400" b="1" u="sng" spc="13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spc="-1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of</a:t>
            </a:r>
            <a:r>
              <a:rPr lang="en-US" sz="2400" b="1" u="sng"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spc="-1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a:t>
            </a:r>
            <a:r>
              <a:rPr lang="en-US" sz="2400" b="1" u="sng" spc="-8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spc="-1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project</a:t>
            </a:r>
            <a:r>
              <a:rPr lang="en-US" sz="2400" b="1" u="sng" spc="3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br>
              <a:rPr lang="en-IN" sz="2400" b="1" u="sng"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br>
            <a:r>
              <a:rPr lang="en-US" sz="1400"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br>
              <a:rPr lang="en-IN" sz="1400" b="1" u="sng" dirty="0">
                <a:effectLst/>
                <a:uFill>
                  <a:solidFill>
                    <a:srgbClr val="000000"/>
                  </a:solidFill>
                </a:uFill>
                <a:latin typeface="Arial MT"/>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DDAFF58-60FE-293F-0D02-64EB379534DB}"/>
              </a:ext>
            </a:extLst>
          </p:cNvPr>
          <p:cNvSpPr>
            <a:spLocks noGrp="1"/>
          </p:cNvSpPr>
          <p:nvPr>
            <p:ph sz="quarter" idx="13"/>
          </p:nvPr>
        </p:nvSpPr>
        <p:spPr/>
        <p:txBody>
          <a:bodyPr/>
          <a:lstStyle/>
          <a:p>
            <a:pPr marL="342900" lvl="0" indent="-342900" algn="just">
              <a:lnSpc>
                <a:spcPct val="115000"/>
              </a:lnSpc>
              <a:spcBef>
                <a:spcPts val="690"/>
              </a:spcBef>
              <a:buFont typeface="Symbol" panose="05050102010706020507" pitchFamily="18" charset="2"/>
              <a:buChar char=""/>
              <a:tabLst>
                <a:tab pos="1438275" algn="l"/>
              </a:tabLst>
            </a:pPr>
            <a:r>
              <a:rPr lang="en-IN" sz="2400" cap="non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 main objective of this system is to provide virtual platform for the farmers, customers. </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Bef>
                <a:spcPts val="690"/>
              </a:spcBef>
              <a:buFont typeface="Symbol" panose="05050102010706020507" pitchFamily="18" charset="2"/>
              <a:buChar char=""/>
              <a:tabLst>
                <a:tab pos="1438275" algn="l"/>
              </a:tabLst>
            </a:pPr>
            <a:r>
              <a:rPr lang="en-IN" sz="2400" cap="non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Both the farmer and the customer can avoid the middleman and can sell and buy the products through online.</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Bef>
                <a:spcPts val="690"/>
              </a:spcBef>
              <a:buFont typeface="Symbol" panose="05050102010706020507" pitchFamily="18" charset="2"/>
              <a:buChar char=""/>
              <a:tabLst>
                <a:tab pos="1438275" algn="l"/>
              </a:tabLst>
            </a:pPr>
            <a:r>
              <a:rPr lang="en-IN" sz="2400" cap="non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Farmers can sell their products through online with affordable price.</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15000"/>
              </a:lnSpc>
              <a:spcBef>
                <a:spcPts val="690"/>
              </a:spcBef>
              <a:buFont typeface="Symbol" panose="05050102010706020507" pitchFamily="18" charset="2"/>
              <a:buChar char=""/>
              <a:tabLst>
                <a:tab pos="1438275" algn="l"/>
              </a:tabLst>
            </a:pPr>
            <a:r>
              <a:rPr lang="en-IN" sz="2400" cap="none"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Customer can buy the products according to their needs.</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40"/>
              </a:spcBef>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Arial M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1557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CDB7BB-2419-26D2-C88A-4FCCA73E5311}"/>
              </a:ext>
            </a:extLst>
          </p:cNvPr>
          <p:cNvSpPr>
            <a:spLocks noGrp="1"/>
          </p:cNvSpPr>
          <p:nvPr>
            <p:ph sz="quarter" idx="13"/>
          </p:nvPr>
        </p:nvSpPr>
        <p:spPr>
          <a:xfrm>
            <a:off x="989044" y="1278294"/>
            <a:ext cx="10288555" cy="4512905"/>
          </a:xfrm>
        </p:spPr>
        <p:txBody>
          <a:bodyPr/>
          <a:lstStyle/>
          <a:p>
            <a:pPr marL="457200" lvl="1" indent="0">
              <a:lnSpc>
                <a:spcPts val="1425"/>
              </a:lnSpc>
              <a:spcBef>
                <a:spcPts val="445"/>
              </a:spcBef>
              <a:spcAft>
                <a:spcPts val="0"/>
              </a:spcAft>
              <a:buNone/>
              <a:tabLst>
                <a:tab pos="980440" algn="l"/>
              </a:tabLst>
            </a:pPr>
            <a:r>
              <a:rPr lang="en-US"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Project category:</a:t>
            </a:r>
            <a:endParaRPr lang="en-IN"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445"/>
              </a:spcBef>
              <a:buNone/>
              <a:tabLst>
                <a:tab pos="980440" algn="l"/>
              </a:tabLst>
            </a:pPr>
            <a:r>
              <a:rPr lang="en-US" sz="24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438275">
              <a:lnSpc>
                <a:spcPts val="1365"/>
              </a:lnSpc>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Web-based application using </a:t>
            </a:r>
            <a:r>
              <a:rPr lang="en-US" sz="2400" cap="none" dirty="0" err="1">
                <a:effectLst/>
                <a:latin typeface="Times New Roman" panose="02020603050405020304" pitchFamily="18" charset="0"/>
                <a:ea typeface="Times New Roman" panose="02020603050405020304" pitchFamily="18" charset="0"/>
                <a:cs typeface="Times New Roman" panose="02020603050405020304" pitchFamily="18" charset="0"/>
              </a:rPr>
              <a:t>rdbms</a:t>
            </a: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20"/>
              </a:spcBef>
              <a:buNone/>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20"/>
              </a:spcBef>
              <a:buNone/>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ts val="1425"/>
              </a:lnSpc>
              <a:spcBef>
                <a:spcPts val="445"/>
              </a:spcBef>
              <a:spcAft>
                <a:spcPts val="0"/>
              </a:spcAft>
              <a:buNone/>
              <a:tabLst>
                <a:tab pos="980440" algn="l"/>
              </a:tabLst>
            </a:pPr>
            <a:r>
              <a:rPr lang="en-US"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Languages</a:t>
            </a:r>
            <a:r>
              <a:rPr lang="en-US" sz="2400" b="1" u="sng" cap="none" spc="45"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to</a:t>
            </a:r>
            <a:r>
              <a:rPr lang="en-US" sz="2400" b="1" u="sng" cap="none" spc="16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be</a:t>
            </a:r>
            <a:r>
              <a:rPr lang="en-US" sz="2400" b="1" u="sng" cap="none" spc="145"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used</a:t>
            </a:r>
            <a:r>
              <a:rPr lang="en-US" sz="2400" b="1" u="sng" cap="none" spc="6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IN" sz="24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445"/>
              </a:spcBef>
              <a:buNone/>
              <a:tabLst>
                <a:tab pos="980440" algn="l"/>
              </a:tabLst>
            </a:pPr>
            <a:r>
              <a:rPr lang="en-US" sz="24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a:lnSpc>
                <a:spcPts val="1365"/>
              </a:lnSpc>
              <a:buFont typeface="Symbol" panose="05050102010706020507" pitchFamily="18" charset="2"/>
              <a:buChar char=""/>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Front-end</a:t>
            </a:r>
            <a:r>
              <a:rPr lang="en-US" sz="2400" cap="none" spc="9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cap="none"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html,</a:t>
            </a:r>
            <a:r>
              <a:rPr lang="en-US" sz="2400" cap="none"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cap="none" dirty="0" err="1">
                <a:effectLst/>
                <a:latin typeface="Times New Roman" panose="02020603050405020304" pitchFamily="18" charset="0"/>
                <a:ea typeface="Times New Roman" panose="02020603050405020304" pitchFamily="18" charset="0"/>
                <a:cs typeface="Times New Roman" panose="02020603050405020304" pitchFamily="18" charset="0"/>
              </a:rPr>
              <a:t>css</a:t>
            </a: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cap="none" spc="-4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cap="none" dirty="0" err="1">
                <a:effectLst/>
                <a:latin typeface="Times New Roman" panose="02020603050405020304" pitchFamily="18" charset="0"/>
                <a:ea typeface="Times New Roman" panose="02020603050405020304" pitchFamily="18" charset="0"/>
                <a:cs typeface="Times New Roman" panose="02020603050405020304" pitchFamily="18" charset="0"/>
              </a:rPr>
              <a:t>javascript</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209675" indent="0">
              <a:lnSpc>
                <a:spcPts val="1365"/>
              </a:lnSpc>
              <a:buNone/>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a:spcBef>
                <a:spcPts val="340"/>
              </a:spcBef>
              <a:spcAft>
                <a:spcPts val="0"/>
              </a:spcAft>
              <a:buFont typeface="Symbol" panose="05050102010706020507" pitchFamily="18" charset="2"/>
              <a:buChar char=""/>
            </a:pP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Back-end:</a:t>
            </a:r>
            <a:r>
              <a:rPr lang="en-US" sz="2400" cap="none"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cap="none" dirty="0" err="1">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cap="none" spc="-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cap="none" dirty="0" err="1">
                <a:effectLst/>
                <a:latin typeface="Times New Roman" panose="02020603050405020304" pitchFamily="18" charset="0"/>
                <a:ea typeface="Times New Roman" panose="02020603050405020304" pitchFamily="18" charset="0"/>
                <a:cs typeface="Times New Roman" panose="02020603050405020304" pitchFamily="18" charset="0"/>
              </a:rPr>
              <a:t>php</a:t>
            </a:r>
            <a:endParaRPr lang="en-IN" sz="24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93437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80AF67-6B84-6048-1C2A-722ABA475B82}"/>
              </a:ext>
            </a:extLst>
          </p:cNvPr>
          <p:cNvSpPr>
            <a:spLocks noGrp="1"/>
          </p:cNvSpPr>
          <p:nvPr>
            <p:ph sz="quarter" idx="13"/>
          </p:nvPr>
        </p:nvSpPr>
        <p:spPr>
          <a:xfrm>
            <a:off x="727788" y="1082352"/>
            <a:ext cx="10549812" cy="4708848"/>
          </a:xfrm>
        </p:spPr>
        <p:txBody>
          <a:bodyPr>
            <a:normAutofit fontScale="85000" lnSpcReduction="20000"/>
          </a:bodyPr>
          <a:lstStyle/>
          <a:p>
            <a:pPr marL="457200" lvl="1" indent="0">
              <a:lnSpc>
                <a:spcPts val="1425"/>
              </a:lnSpc>
              <a:spcBef>
                <a:spcPts val="445"/>
              </a:spcBef>
              <a:spcAft>
                <a:spcPts val="0"/>
              </a:spcAft>
              <a:buNone/>
              <a:tabLst>
                <a:tab pos="980440" algn="l"/>
              </a:tabLst>
            </a:pPr>
            <a:r>
              <a:rPr lang="en-US"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Hardware</a:t>
            </a:r>
            <a:r>
              <a:rPr lang="en-US" sz="2100" b="1" u="sng" cap="none" spc="-6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interface</a:t>
            </a:r>
            <a:r>
              <a:rPr lang="en-US" sz="2100" b="1" u="sng" cap="none" spc="5"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IN"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445"/>
              </a:spcBef>
              <a:buNone/>
              <a:tabLst>
                <a:tab pos="980440" algn="l"/>
              </a:tabLst>
            </a:pPr>
            <a:r>
              <a:rPr lang="en-US" sz="21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21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spc="-5" dirty="0">
                <a:effectLst/>
                <a:latin typeface="Times New Roman" panose="02020603050405020304" pitchFamily="18" charset="0"/>
                <a:ea typeface="Symbol" panose="05050102010706020507" pitchFamily="18" charset="2"/>
                <a:cs typeface="Times New Roman" panose="02020603050405020304" pitchFamily="18" charset="0"/>
              </a:rPr>
              <a:t>Processors		: intel</a:t>
            </a:r>
            <a:r>
              <a:rPr lang="en-IN" sz="2100" cap="none" spc="-15" dirty="0">
                <a:effectLst/>
                <a:latin typeface="Times New Roman" panose="02020603050405020304" pitchFamily="18" charset="0"/>
                <a:ea typeface="Symbol" panose="05050102010706020507" pitchFamily="18" charset="2"/>
                <a:cs typeface="Times New Roman" panose="02020603050405020304" pitchFamily="18" charset="0"/>
              </a:rPr>
              <a:t> core i3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or</a:t>
            </a:r>
            <a:r>
              <a:rPr lang="en-IN" sz="2100" cap="none"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above </a:t>
            </a: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Ram			:</a:t>
            </a:r>
            <a:r>
              <a:rPr lang="en-IN" sz="2100" cap="none" spc="-5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2gb</a:t>
            </a:r>
            <a:r>
              <a:rPr lang="en-IN" sz="2100" cap="none"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and</a:t>
            </a:r>
            <a:r>
              <a:rPr lang="en-IN" sz="2100" cap="none"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above</a:t>
            </a:r>
            <a:r>
              <a:rPr lang="en-IN" sz="2100" cap="none"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spc="-5" dirty="0">
                <a:effectLst/>
                <a:latin typeface="Times New Roman" panose="02020603050405020304" pitchFamily="18" charset="0"/>
                <a:ea typeface="Symbol" panose="05050102010706020507" pitchFamily="18" charset="2"/>
                <a:cs typeface="Times New Roman" panose="02020603050405020304" pitchFamily="18" charset="0"/>
              </a:rPr>
              <a:t>Hard</a:t>
            </a:r>
            <a:r>
              <a:rPr lang="en-IN" sz="2100" cap="none"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spc="-5" dirty="0">
                <a:effectLst/>
                <a:latin typeface="Times New Roman" panose="02020603050405020304" pitchFamily="18" charset="0"/>
                <a:ea typeface="Symbol" panose="05050102010706020507" pitchFamily="18" charset="2"/>
                <a:cs typeface="Times New Roman" panose="02020603050405020304" pitchFamily="18" charset="0"/>
              </a:rPr>
              <a:t>disk</a:t>
            </a:r>
            <a:r>
              <a:rPr lang="en-IN" sz="2100" cap="none"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utilization 	:</a:t>
            </a:r>
            <a:r>
              <a:rPr lang="en-IN" sz="2100" cap="none" spc="-8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40gb and</a:t>
            </a:r>
            <a:r>
              <a:rPr lang="en-IN" sz="2100" cap="none" spc="-3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above</a:t>
            </a: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spc="-5" dirty="0">
                <a:effectLst/>
                <a:latin typeface="Times New Roman" panose="02020603050405020304" pitchFamily="18" charset="0"/>
                <a:ea typeface="Symbol" panose="05050102010706020507" pitchFamily="18" charset="2"/>
                <a:cs typeface="Times New Roman" panose="02020603050405020304" pitchFamily="18" charset="0"/>
              </a:rPr>
              <a:t>Input</a:t>
            </a:r>
            <a:r>
              <a:rPr lang="en-IN" sz="2100" cap="none"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devices		:</a:t>
            </a:r>
            <a:r>
              <a:rPr lang="en-IN" sz="2100" cap="none" spc="-7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mouse,</a:t>
            </a:r>
            <a:r>
              <a:rPr lang="en-IN" sz="2100" cap="none" spc="6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keyboard</a:t>
            </a:r>
          </a:p>
          <a:p>
            <a:pPr marL="0" indent="0">
              <a:lnSpc>
                <a:spcPct val="150000"/>
              </a:lnSpc>
              <a:buNone/>
              <a:tabLst>
                <a:tab pos="1438275" algn="l"/>
              </a:tabLst>
            </a:pPr>
            <a:r>
              <a:rPr lang="en-US" sz="2100" cap="none" dirty="0">
                <a:effectLst/>
                <a:latin typeface="Times New Roman" panose="02020603050405020304" pitchFamily="18" charset="0"/>
                <a:ea typeface="Arial MT"/>
                <a:cs typeface="Times New Roman" panose="02020603050405020304" pitchFamily="18" charset="0"/>
              </a:rPr>
              <a:t> </a:t>
            </a:r>
            <a:endParaRPr lang="en-IN" sz="2100" cap="none" dirty="0">
              <a:effectLst/>
              <a:latin typeface="Times New Roman" panose="02020603050405020304" pitchFamily="18" charset="0"/>
              <a:ea typeface="Arial MT"/>
              <a:cs typeface="Times New Roman" panose="02020603050405020304" pitchFamily="18" charset="0"/>
            </a:endParaRPr>
          </a:p>
          <a:p>
            <a:pPr marL="457200" lvl="1" indent="0">
              <a:buNone/>
              <a:tabLst>
                <a:tab pos="980440" algn="l"/>
              </a:tabLst>
            </a:pPr>
            <a:r>
              <a:rPr lang="en-US"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Software</a:t>
            </a:r>
            <a:r>
              <a:rPr lang="en-US" sz="2100" b="1" u="sng" cap="none" spc="-5"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interface</a:t>
            </a:r>
            <a:r>
              <a:rPr lang="en-US" sz="2100" b="1" u="sng" cap="none" spc="-5"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IN" sz="21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92075">
              <a:tabLst>
                <a:tab pos="980440" algn="l"/>
              </a:tabLst>
            </a:pPr>
            <a:endParaRPr lang="en-IN" sz="21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nSpc>
                <a:spcPct val="150000"/>
              </a:lnSpc>
              <a:spcBef>
                <a:spcPts val="60"/>
              </a:spcBef>
              <a:spcAft>
                <a:spcPts val="0"/>
              </a:spcAft>
              <a:buSzPts val="1050"/>
              <a:buFont typeface="Symbol" panose="05050102010706020507" pitchFamily="18" charset="2"/>
              <a:buChar char=""/>
              <a:tabLst>
                <a:tab pos="1438275" algn="l"/>
              </a:tabLst>
            </a:pP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Browser       :</a:t>
            </a:r>
            <a:r>
              <a:rPr lang="en-IN" sz="2100" cap="none"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internet</a:t>
            </a:r>
            <a:r>
              <a:rPr lang="en-IN" sz="2100" cap="none" spc="4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explorer,</a:t>
            </a:r>
            <a:r>
              <a:rPr lang="en-IN" sz="2100" cap="none"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google</a:t>
            </a:r>
            <a:r>
              <a:rPr lang="en-IN" sz="2100" cap="none" spc="-3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chrome,</a:t>
            </a:r>
            <a:r>
              <a:rPr lang="en-IN" sz="2100" cap="none"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err="1">
                <a:effectLst/>
                <a:latin typeface="Times New Roman" panose="02020603050405020304" pitchFamily="18" charset="0"/>
                <a:ea typeface="Symbol" panose="05050102010706020507" pitchFamily="18" charset="2"/>
                <a:cs typeface="Times New Roman" panose="02020603050405020304" pitchFamily="18" charset="0"/>
              </a:rPr>
              <a:t>mozilla</a:t>
            </a:r>
            <a:r>
              <a:rPr lang="en-IN" sz="2100" cap="none" spc="25"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err="1">
                <a:effectLst/>
                <a:latin typeface="Times New Roman" panose="02020603050405020304" pitchFamily="18" charset="0"/>
                <a:ea typeface="Symbol" panose="05050102010706020507" pitchFamily="18" charset="2"/>
                <a:cs typeface="Times New Roman" panose="02020603050405020304" pitchFamily="18" charset="0"/>
              </a:rPr>
              <a:t>firefox</a:t>
            </a:r>
            <a:endParaRPr lang="en-IN" sz="2100" cap="none" dirty="0">
              <a:effectLst/>
              <a:latin typeface="Times New Roman" panose="02020603050405020304" pitchFamily="18" charset="0"/>
              <a:ea typeface="Symbol" panose="05050102010706020507" pitchFamily="18" charset="2"/>
              <a:cs typeface="Times New Roman" panose="02020603050405020304" pitchFamily="18" charset="0"/>
            </a:endParaRP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Server	       :</a:t>
            </a:r>
            <a:r>
              <a:rPr lang="en-IN" sz="2100" cap="none" spc="2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err="1">
                <a:effectLst/>
                <a:latin typeface="Times New Roman" panose="02020603050405020304" pitchFamily="18" charset="0"/>
                <a:ea typeface="Symbol" panose="05050102010706020507" pitchFamily="18" charset="2"/>
                <a:cs typeface="Times New Roman" panose="02020603050405020304" pitchFamily="18" charset="0"/>
              </a:rPr>
              <a:t>apache</a:t>
            </a:r>
            <a:endParaRPr lang="en-IN" sz="2100" cap="none" dirty="0">
              <a:effectLst/>
              <a:latin typeface="Times New Roman" panose="02020603050405020304" pitchFamily="18" charset="0"/>
              <a:ea typeface="Symbol" panose="05050102010706020507" pitchFamily="18" charset="2"/>
              <a:cs typeface="Times New Roman" panose="02020603050405020304" pitchFamily="18" charset="0"/>
            </a:endParaRPr>
          </a:p>
          <a:p>
            <a:pPr marL="1143000" lvl="2" indent="-228600">
              <a:lnSpc>
                <a:spcPct val="150000"/>
              </a:lnSpc>
              <a:spcBef>
                <a:spcPts val="690"/>
              </a:spcBef>
              <a:spcAft>
                <a:spcPts val="0"/>
              </a:spcAft>
              <a:buSzPts val="1050"/>
              <a:buFont typeface="Symbol" panose="05050102010706020507" pitchFamily="18" charset="2"/>
              <a:buChar char=""/>
              <a:tabLst>
                <a:tab pos="1438275" algn="l"/>
              </a:tabLst>
            </a:pP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IDE</a:t>
            </a:r>
            <a:r>
              <a:rPr lang="en-IN" sz="2100" cap="none" dirty="0">
                <a:latin typeface="Times New Roman" panose="02020603050405020304" pitchFamily="18" charset="0"/>
                <a:ea typeface="Symbol" panose="05050102010706020507" pitchFamily="18" charset="2"/>
                <a:cs typeface="Times New Roman" panose="02020603050405020304" pitchFamily="18" charset="0"/>
              </a:rPr>
              <a:t>              </a:t>
            </a:r>
            <a:r>
              <a:rPr lang="en-IN" sz="2100" cap="none" dirty="0">
                <a:effectLst/>
                <a:latin typeface="Times New Roman" panose="02020603050405020304" pitchFamily="18" charset="0"/>
                <a:ea typeface="Symbol" panose="05050102010706020507" pitchFamily="18" charset="2"/>
                <a:cs typeface="Times New Roman" panose="02020603050405020304" pitchFamily="18" charset="0"/>
              </a:rPr>
              <a:t>:</a:t>
            </a:r>
            <a:r>
              <a:rPr lang="en-IN" sz="2100" cap="none" spc="-10" dirty="0">
                <a:effectLst/>
                <a:latin typeface="Times New Roman" panose="02020603050405020304" pitchFamily="18" charset="0"/>
                <a:ea typeface="Symbol" panose="05050102010706020507" pitchFamily="18" charset="2"/>
                <a:cs typeface="Times New Roman" panose="02020603050405020304" pitchFamily="18" charset="0"/>
              </a:rPr>
              <a:t> </a:t>
            </a:r>
            <a:r>
              <a:rPr lang="en-IN" sz="2100" cap="none" spc="-10" dirty="0">
                <a:latin typeface="Times New Roman" panose="02020603050405020304" pitchFamily="18" charset="0"/>
                <a:ea typeface="Symbol" panose="05050102010706020507" pitchFamily="18" charset="2"/>
                <a:cs typeface="Times New Roman" panose="02020603050405020304" pitchFamily="18" charset="0"/>
              </a:rPr>
              <a:t>Visual Studio Code</a:t>
            </a:r>
            <a:endParaRPr lang="en-IN" sz="2100" cap="none" dirty="0">
              <a:effectLst/>
              <a:latin typeface="Times New Roman" panose="02020603050405020304" pitchFamily="18" charset="0"/>
              <a:ea typeface="Symbol" panose="05050102010706020507" pitchFamily="18" charset="2"/>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29264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E10E-D82C-8AB3-13E0-D8386CC65B4C}"/>
              </a:ext>
            </a:extLst>
          </p:cNvPr>
          <p:cNvSpPr>
            <a:spLocks noGrp="1"/>
          </p:cNvSpPr>
          <p:nvPr>
            <p:ph type="title"/>
          </p:nvPr>
        </p:nvSpPr>
        <p:spPr>
          <a:xfrm>
            <a:off x="997372" y="-84618"/>
            <a:ext cx="8161802" cy="1596177"/>
          </a:xfrm>
        </p:spPr>
        <p:txBody>
          <a:bodyPr/>
          <a:lstStyle/>
          <a:p>
            <a:r>
              <a:rPr lang="en-US" sz="36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Module</a:t>
            </a:r>
            <a:r>
              <a:rPr lang="en-US" sz="3600" b="1" u="sng" cap="none" spc="-8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3600" b="1" u="sng" cap="none" spc="-4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3600" b="1" u="sng" cap="none" spc="-1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br>
              <a:rPr lang="en-IN" sz="3600" b="1" u="sng" spc="-40" dirty="0">
                <a:effectLst/>
                <a:uFill>
                  <a:solidFill>
                    <a:srgbClr val="000000"/>
                  </a:solidFill>
                </a:uFill>
                <a:latin typeface="Arial MT"/>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93951E7-E570-8F4B-0158-768344A35C30}"/>
              </a:ext>
            </a:extLst>
          </p:cNvPr>
          <p:cNvSpPr>
            <a:spLocks noGrp="1"/>
          </p:cNvSpPr>
          <p:nvPr>
            <p:ph sz="quarter" idx="13"/>
          </p:nvPr>
        </p:nvSpPr>
        <p:spPr>
          <a:xfrm>
            <a:off x="707922" y="747253"/>
            <a:ext cx="10644321" cy="6110748"/>
          </a:xfrm>
        </p:spPr>
        <p:txBody>
          <a:bodyPr>
            <a:normAutofit fontScale="62500" lnSpcReduction="20000"/>
          </a:bodyPr>
          <a:lstStyle/>
          <a:p>
            <a:pPr marL="751840" indent="0">
              <a:lnSpc>
                <a:spcPts val="1425"/>
              </a:lnSpc>
              <a:spcBef>
                <a:spcPts val="445"/>
              </a:spcBef>
              <a:spcAft>
                <a:spcPts val="0"/>
              </a:spcAft>
              <a:buNone/>
              <a:tabLst>
                <a:tab pos="980440" algn="l"/>
              </a:tabLst>
            </a:pPr>
            <a:r>
              <a:rPr lang="en-US" sz="1200" b="1" u="sng"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b="1" u="sng" dirty="0">
              <a:effectLst/>
              <a:uFill>
                <a:solidFill>
                  <a:srgbClr val="000000"/>
                </a:solidFill>
              </a:uFill>
              <a:latin typeface="Arial MT"/>
              <a:ea typeface="Times New Roman" panose="02020603050405020304" pitchFamily="18" charset="0"/>
              <a:cs typeface="Times New Roman" panose="02020603050405020304" pitchFamily="18" charset="0"/>
            </a:endParaRPr>
          </a:p>
          <a:p>
            <a:pPr marL="751840" indent="0">
              <a:lnSpc>
                <a:spcPts val="1425"/>
              </a:lnSpc>
              <a:spcBef>
                <a:spcPts val="445"/>
              </a:spcBef>
              <a:spcAft>
                <a:spcPts val="0"/>
              </a:spcAft>
              <a:buNone/>
              <a:tabLst>
                <a:tab pos="980440" algn="l"/>
              </a:tabLst>
            </a:pPr>
            <a:r>
              <a:rPr lang="en-US" sz="3300" b="1" u="sng"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Admin:</a:t>
            </a:r>
            <a:endParaRPr lang="en-IN" sz="3300" b="1" u="sng"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Login</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Admin will enter the website using username and password. He can Login through his email and password.</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Add location</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Admin can add new locations such as new cities or regions where the farmers can register.</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Manage category:</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Admin will Add  the new categories such as type of crops . It can help to farmers to add products based on category of  product and also helps customer to find the products easily.</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Manage farmers</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This feature allows the admin to manage farmers </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w</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ho sales products to this website. He can view the information about farmers and can also delete the farmers account if he wants.</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View customers </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This feature allows the admin to manage customers </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w</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ho use this website to purchase products. He can view the information about customers like name , email</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500" cap="none" dirty="0">
                <a:latin typeface="Times New Roman" panose="02020603050405020304" pitchFamily="18" charset="0"/>
                <a:ea typeface="Times New Roman" panose="02020603050405020304" pitchFamily="18" charset="0"/>
                <a:cs typeface="Times New Roman" panose="02020603050405020304" pitchFamily="18" charset="0"/>
              </a:rPr>
              <a:t>etc</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and can also delete the customers  account if he wants.</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View payment</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The admin can view the all the payment history made by customer for purchases including customer name</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 , </a:t>
            </a:r>
            <a:r>
              <a:rPr lang="en-IN" sz="2500" cap="none" dirty="0">
                <a:latin typeface="Times New Roman" panose="02020603050405020304" pitchFamily="18" charset="0"/>
                <a:ea typeface="Times New Roman" panose="02020603050405020304" pitchFamily="18" charset="0"/>
                <a:cs typeface="Times New Roman" panose="02020603050405020304" pitchFamily="18" charset="0"/>
              </a:rPr>
              <a:t>product name , paid amount etc.</a:t>
            </a:r>
            <a:endPar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View feedback</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 The admin can view the feedback submitted by the customer for farmers about the purchases he made.</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View Report: </a:t>
            </a:r>
            <a:r>
              <a:rPr lang="en-IN" sz="2500" b="1" dirty="0">
                <a:latin typeface="Times New Roman" panose="02020603050405020304" pitchFamily="18" charset="0"/>
                <a:ea typeface="Times New Roman" panose="02020603050405020304" pitchFamily="18" charset="0"/>
                <a:cs typeface="Times New Roman" panose="02020603050405020304" pitchFamily="18" charset="0"/>
              </a:rPr>
              <a:t>A</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dmin can view the monthly report of the farmers like total purchases of products, total amounts etc . </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latin typeface="Times New Roman" panose="02020603050405020304" pitchFamily="18" charset="0"/>
                <a:ea typeface="Times New Roman" panose="02020603050405020304" pitchFamily="18" charset="0"/>
                <a:cs typeface="Times New Roman" panose="02020603050405020304" pitchFamily="18" charset="0"/>
              </a:rPr>
              <a:t>Manage Blog: </a:t>
            </a:r>
            <a:r>
              <a:rPr lang="en-IN" sz="2500" cap="none" dirty="0">
                <a:latin typeface="Times New Roman" panose="02020603050405020304" pitchFamily="18" charset="0"/>
                <a:ea typeface="Times New Roman" panose="02020603050405020304" pitchFamily="18" charset="0"/>
                <a:cs typeface="Times New Roman" panose="02020603050405020304" pitchFamily="18" charset="0"/>
              </a:rPr>
              <a:t>The admin can add new blog posts to the website, such as news or update about the agriculture industry</a:t>
            </a:r>
            <a:r>
              <a:rPr lang="en-IN" sz="2500" dirty="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50000"/>
              </a:lnSpc>
              <a:spcBef>
                <a:spcPts val="690"/>
              </a:spcBef>
              <a:spcAft>
                <a:spcPts val="0"/>
              </a:spcAft>
              <a:buFont typeface="Wingdings" panose="05000000000000000000" pitchFamily="2" charset="2"/>
              <a:buChar char=""/>
            </a:pPr>
            <a:r>
              <a:rPr lang="en-IN" sz="2500" b="1" cap="none" dirty="0">
                <a:effectLst/>
                <a:latin typeface="Times New Roman" panose="02020603050405020304" pitchFamily="18" charset="0"/>
                <a:ea typeface="Times New Roman" panose="02020603050405020304" pitchFamily="18" charset="0"/>
                <a:cs typeface="Times New Roman" panose="02020603050405020304" pitchFamily="18" charset="0"/>
              </a:rPr>
              <a:t>View Contacts : </a:t>
            </a:r>
            <a:r>
              <a:rPr lang="en-IN" sz="2500" cap="none" dirty="0">
                <a:effectLst/>
                <a:latin typeface="Times New Roman" panose="02020603050405020304" pitchFamily="18" charset="0"/>
                <a:ea typeface="Times New Roman" panose="02020603050405020304" pitchFamily="18" charset="0"/>
                <a:cs typeface="Times New Roman" panose="02020603050405020304" pitchFamily="18" charset="0"/>
              </a:rPr>
              <a:t>Admin can view the feedback submitted by customers about this website.</a:t>
            </a:r>
          </a:p>
          <a:p>
            <a:pPr marL="0" indent="0">
              <a:buNone/>
            </a:pPr>
            <a:endParaRPr lang="en-IN" dirty="0"/>
          </a:p>
        </p:txBody>
      </p:sp>
    </p:spTree>
    <p:extLst>
      <p:ext uri="{BB962C8B-B14F-4D97-AF65-F5344CB8AC3E}">
        <p14:creationId xmlns:p14="http://schemas.microsoft.com/office/powerpoint/2010/main" val="416731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AADBE3-E1BC-046A-1920-6F15B3A3BDEC}"/>
              </a:ext>
            </a:extLst>
          </p:cNvPr>
          <p:cNvSpPr>
            <a:spLocks noGrp="1"/>
          </p:cNvSpPr>
          <p:nvPr>
            <p:ph sz="quarter" idx="13"/>
          </p:nvPr>
        </p:nvSpPr>
        <p:spPr>
          <a:xfrm>
            <a:off x="963561" y="540774"/>
            <a:ext cx="10314039" cy="5968181"/>
          </a:xfrm>
        </p:spPr>
        <p:txBody>
          <a:bodyPr>
            <a:normAutofit fontScale="92500"/>
          </a:bodyPr>
          <a:lstStyle/>
          <a:p>
            <a:pPr marL="0" indent="0">
              <a:spcBef>
                <a:spcPts val="445"/>
              </a:spcBef>
              <a:buNone/>
              <a:tabLst>
                <a:tab pos="980440" algn="l"/>
              </a:tabLst>
            </a:pPr>
            <a:r>
              <a:rPr lang="en-US" sz="2400" b="1" u="sng" cap="none" spc="-10"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Farmer:</a:t>
            </a:r>
            <a:endParaRPr lang="en-IN" sz="2400" b="1" u="sng" cap="none"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Register: </a:t>
            </a:r>
            <a:r>
              <a:rPr lang="en-US" sz="180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Farmers can register on the website by creating a profile with their personal and business information, such as name, location etc.</a:t>
            </a: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Login: </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farmer can log into this website using registered his/her username and password.</a:t>
            </a:r>
            <a:endParaRPr lang="en-IN" sz="18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View</a:t>
            </a: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profile: </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Farmers can view and their profile, including their personal and business information</a:t>
            </a:r>
            <a:r>
              <a:rPr lang="en-US" sz="18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Add product</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Farmers can add new products for sale, including details such as product name, description, price, and photos.</a:t>
            </a: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Manage order:</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Farmers can manage the orders placed by customers</a:t>
            </a:r>
            <a:r>
              <a:rPr lang="en-US" sz="1800"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like</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updating the status of orders.</a:t>
            </a: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View payment: </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Farmers can view the payment details made by customers, including name of customer, product name, transactions mode etc.</a:t>
            </a:r>
            <a:endParaRPr lang="en-IN" sz="18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View feedback: </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Farmers can view the feedback submitted by customers, including suggestions or complaints about their products or services.</a:t>
            </a:r>
          </a:p>
          <a:p>
            <a:pPr marL="1143000" lvl="2" indent="-228600">
              <a:lnSpc>
                <a:spcPct val="150000"/>
              </a:lnSpc>
              <a:buFont typeface="Wingdings" panose="05000000000000000000" pitchFamily="2" charset="2"/>
              <a:buChar char=""/>
              <a:tabLst>
                <a:tab pos="1896110" algn="l"/>
              </a:tabLst>
            </a:pPr>
            <a:r>
              <a:rPr lang="en-US" sz="18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Report</a:t>
            </a:r>
            <a:r>
              <a:rPr lang="en-US" sz="18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Farmer can generate Monthly reports of their product purchases, transaction made by customer fo</a:t>
            </a:r>
            <a:r>
              <a:rPr lang="en-US" sz="1800"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 his product etc.</a:t>
            </a:r>
            <a:endParaRPr lang="en-IN" sz="18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51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5EEA73-CB21-50F8-8735-D411D3ECF627}"/>
              </a:ext>
            </a:extLst>
          </p:cNvPr>
          <p:cNvSpPr>
            <a:spLocks noGrp="1"/>
          </p:cNvSpPr>
          <p:nvPr>
            <p:ph sz="quarter" idx="13"/>
          </p:nvPr>
        </p:nvSpPr>
        <p:spPr>
          <a:xfrm>
            <a:off x="373626" y="599768"/>
            <a:ext cx="11653533" cy="6331974"/>
          </a:xfrm>
        </p:spPr>
        <p:txBody>
          <a:bodyPr>
            <a:noAutofit/>
          </a:bodyPr>
          <a:lstStyle/>
          <a:p>
            <a:pPr marL="1080135" indent="0">
              <a:lnSpc>
                <a:spcPct val="150000"/>
              </a:lnSpc>
              <a:buNone/>
              <a:tabLst>
                <a:tab pos="1896110" algn="l"/>
              </a:tabLst>
            </a:pPr>
            <a:r>
              <a:rPr lang="en-IN" b="1" u="none" strike="noStrike" spc="-10"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b="1" u="sng" spc="-10"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a:t>
            </a:r>
            <a:r>
              <a:rPr lang="en-US" b="1" u="none" strike="noStrike"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IN" b="1" u="sng" dirty="0">
              <a:effectLst>
                <a:outerShdw blurRad="38100" dist="38100" dir="2700000" algn="tl">
                  <a:srgbClr val="000000">
                    <a:alpha val="43137"/>
                  </a:srgbClr>
                </a:outerShdw>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Registration: </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register on the website by creating a profile with their personal information, such as name, email, and address.</a:t>
            </a: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Login: </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log in to their account using their registered email address and password.</a:t>
            </a: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Manage profile: </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Customers can manage their profile, including their personal information, saved addresses.</a:t>
            </a:r>
          </a:p>
          <a:p>
            <a:pPr marL="342900" lvl="0" indent="-342900">
              <a:lnSpc>
                <a:spcPct val="150000"/>
              </a:lnSpc>
              <a:buFont typeface="Wingdings" panose="05000000000000000000" pitchFamily="2" charset="2"/>
              <a:buChar char=""/>
              <a:tabLst>
                <a:tab pos="1896110" algn="l"/>
              </a:tabLst>
            </a:pPr>
            <a:r>
              <a:rPr lang="en-US" sz="1600" b="1"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View blog :  </a:t>
            </a:r>
            <a:r>
              <a:rPr lang="en-US" sz="1600" cap="none" dirty="0">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view the blog section of the website to read about relevant topics which is published by admin of this website.</a:t>
            </a:r>
            <a:endParaRPr lang="en-IN" sz="1600"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Filter by location:</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Customers can filter the products by location, such as city or state, to find products that are available in their area.</a:t>
            </a:r>
            <a:endParaRPr lang="en-IN" sz="16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Filter by category:</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Customers can filter the products by category, such as fruits, Commercial crops, or feed crops </a:t>
            </a:r>
            <a:r>
              <a:rPr lang="en-US" sz="1600" b="0" u="none" strike="noStrike" cap="non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etc</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to find products that match their preferences.</a:t>
            </a:r>
          </a:p>
          <a:p>
            <a:pPr marL="34290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View products: </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browse through the products available on the website, including details such as product name, description, price, and photo.</a:t>
            </a:r>
          </a:p>
          <a:p>
            <a:pPr marL="342900" lvl="0" indent="-342900">
              <a:lnSpc>
                <a:spcPct val="150000"/>
              </a:lnSpc>
              <a:buFont typeface="Wingdings" panose="05000000000000000000" pitchFamily="2" charset="2"/>
              <a:buChar char=""/>
              <a:tabLst>
                <a:tab pos="1896110" algn="l"/>
              </a:tabLst>
            </a:pPr>
            <a:r>
              <a:rPr lang="en-US" sz="16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Add to cart: </a:t>
            </a:r>
            <a:r>
              <a:rPr lang="en-US" sz="16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Customers can add products to their cart and manage the quantity of each item.</a:t>
            </a:r>
          </a:p>
        </p:txBody>
      </p:sp>
    </p:spTree>
    <p:extLst>
      <p:ext uri="{BB962C8B-B14F-4D97-AF65-F5344CB8AC3E}">
        <p14:creationId xmlns:p14="http://schemas.microsoft.com/office/powerpoint/2010/main" val="3212402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E34F35-FD22-4956-E4E5-D6D462AC82A3}"/>
              </a:ext>
            </a:extLst>
          </p:cNvPr>
          <p:cNvSpPr>
            <a:spLocks noGrp="1"/>
          </p:cNvSpPr>
          <p:nvPr>
            <p:ph sz="quarter" idx="13"/>
          </p:nvPr>
        </p:nvSpPr>
        <p:spPr>
          <a:xfrm>
            <a:off x="688259" y="1356852"/>
            <a:ext cx="10589342" cy="4434348"/>
          </a:xfrm>
        </p:spPr>
        <p:txBody>
          <a:bodyPr>
            <a:normAutofit/>
          </a:bodyPr>
          <a:lstStyle/>
          <a:p>
            <a:pPr marL="342900" indent="-342900">
              <a:lnSpc>
                <a:spcPct val="150000"/>
              </a:lnSpc>
              <a:buFont typeface="Wingdings" panose="05000000000000000000" pitchFamily="2" charset="2"/>
              <a:buChar char=""/>
              <a:tabLst>
                <a:tab pos="1896110" algn="l"/>
              </a:tabLst>
            </a:pPr>
            <a:r>
              <a:rPr lang="en-US" sz="20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Place order: </a:t>
            </a:r>
            <a:r>
              <a:rPr lang="en-US" sz="20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place orders for their selected products, which are available in cart.</a:t>
            </a:r>
            <a:endParaRPr lang="en-US" sz="20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tabLst>
                <a:tab pos="1896110" algn="l"/>
              </a:tabLst>
            </a:pPr>
            <a:r>
              <a:rPr lang="en-US" sz="20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Payment: </a:t>
            </a:r>
            <a:r>
              <a:rPr lang="en-US" sz="20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make payments for their orders using various payment methods, such as debit card, or Upi payment, or cash on delivery.</a:t>
            </a:r>
          </a:p>
          <a:p>
            <a:pPr marL="342900" indent="-342900">
              <a:lnSpc>
                <a:spcPct val="150000"/>
              </a:lnSpc>
              <a:buFont typeface="Wingdings" panose="05000000000000000000" pitchFamily="2" charset="2"/>
              <a:buChar char=""/>
              <a:tabLst>
                <a:tab pos="1896110" algn="l"/>
              </a:tabLst>
            </a:pPr>
            <a:r>
              <a:rPr lang="en-US" sz="20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Track order:</a:t>
            </a:r>
            <a:r>
              <a:rPr lang="en-US" sz="20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Customers can track the status of their orders, including the progress of their order.</a:t>
            </a:r>
            <a:endParaRPr lang="en-IN" sz="2000" b="1" u="sng"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Wingdings" panose="05000000000000000000" pitchFamily="2" charset="2"/>
              <a:buChar char=""/>
              <a:tabLst>
                <a:tab pos="1896110" algn="l"/>
              </a:tabLst>
            </a:pPr>
            <a:r>
              <a:rPr lang="en-US" sz="2000" b="1"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Feedback: </a:t>
            </a:r>
            <a:r>
              <a:rPr lang="en-US" sz="2000" b="0" u="none" strike="noStrike" cap="non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Customers can provide feedback to the farmers about their purchases like, about the quality, services etc.</a:t>
            </a:r>
          </a:p>
          <a:p>
            <a:pPr>
              <a:buFont typeface="Wingdings" panose="05000000000000000000" pitchFamily="2" charset="2"/>
              <a:buChar char="Ø"/>
            </a:pPr>
            <a:r>
              <a:rPr lang="en-IN" sz="2000" b="1" cap="none" dirty="0">
                <a:latin typeface="Times New Roman" panose="02020603050405020304" pitchFamily="18" charset="0"/>
                <a:cs typeface="Times New Roman" panose="02020603050405020304" pitchFamily="18" charset="0"/>
              </a:rPr>
              <a:t>  Contact: </a:t>
            </a:r>
            <a:r>
              <a:rPr lang="en-US" sz="2000" cap="none" dirty="0">
                <a:latin typeface="Times New Roman" panose="02020603050405020304" pitchFamily="18" charset="0"/>
                <a:cs typeface="Times New Roman" panose="02020603050405020304" pitchFamily="18" charset="0"/>
              </a:rPr>
              <a:t>customers can contact the admin of the website for any questions or concerns about the website, or the services.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3010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376</TotalTime>
  <Words>1450</Words>
  <Application>Microsoft Office PowerPoint</Application>
  <PresentationFormat>Widescreen</PresentationFormat>
  <Paragraphs>105</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MT</vt:lpstr>
      <vt:lpstr>Arial Rounded MT Bold</vt:lpstr>
      <vt:lpstr>Berlin Sans FB Demi</vt:lpstr>
      <vt:lpstr>Calibri</vt:lpstr>
      <vt:lpstr>Calibri Light</vt:lpstr>
      <vt:lpstr>Symbol</vt:lpstr>
      <vt:lpstr>Times New Roman</vt:lpstr>
      <vt:lpstr>Wingdings</vt:lpstr>
      <vt:lpstr>Office Theme</vt:lpstr>
      <vt:lpstr> Project  on</vt:lpstr>
      <vt:lpstr>Title of project:          “FARMIGOS” </vt:lpstr>
      <vt:lpstr>Objective of the project:   </vt:lpstr>
      <vt:lpstr>PowerPoint Presentation</vt:lpstr>
      <vt:lpstr>PowerPoint Presentation</vt:lpstr>
      <vt:lpstr>Module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home page</vt:lpstr>
      <vt:lpstr>PowerPoint Presentation</vt:lpstr>
      <vt:lpstr>PowerPoint Presentation</vt:lpstr>
      <vt:lpstr>Farmer add product</vt:lpstr>
      <vt:lpstr>PowerPoint Presentation</vt:lpstr>
      <vt:lpstr>PowerPoint Presentation</vt:lpstr>
      <vt:lpstr>Home page of customer</vt:lpstr>
      <vt:lpstr>Customer product view page</vt:lpstr>
      <vt:lpstr>Add to cart</vt:lpstr>
      <vt:lpstr>Purchase status view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dc:title>
  <dc:creator>Bhawya Devi</dc:creator>
  <cp:lastModifiedBy>Bhawya Devi</cp:lastModifiedBy>
  <cp:revision>27</cp:revision>
  <dcterms:created xsi:type="dcterms:W3CDTF">2023-06-14T11:01:12Z</dcterms:created>
  <dcterms:modified xsi:type="dcterms:W3CDTF">2023-07-07T15:10:35Z</dcterms:modified>
</cp:coreProperties>
</file>